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18"/>
  </p:notesMasterIdLst>
  <p:sldIdLst>
    <p:sldId id="463" r:id="rId5"/>
    <p:sldId id="452" r:id="rId6"/>
    <p:sldId id="453" r:id="rId7"/>
    <p:sldId id="454" r:id="rId8"/>
    <p:sldId id="455" r:id="rId9"/>
    <p:sldId id="456" r:id="rId10"/>
    <p:sldId id="457" r:id="rId11"/>
    <p:sldId id="458" r:id="rId12"/>
    <p:sldId id="459" r:id="rId13"/>
    <p:sldId id="460" r:id="rId14"/>
    <p:sldId id="461" r:id="rId15"/>
    <p:sldId id="462" r:id="rId16"/>
    <p:sldId id="464" r:id="rId17"/>
  </p:sldIdLst>
  <p:sldSz cx="9144000" cy="6858000" type="screen4x3"/>
  <p:notesSz cx="6980238" cy="92360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19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F44000"/>
    <a:srgbClr val="CAC800"/>
    <a:srgbClr val="133B7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>
      <p:cViewPr varScale="1">
        <p:scale>
          <a:sx n="74" d="100"/>
          <a:sy n="74" d="100"/>
        </p:scale>
        <p:origin x="1742" y="28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7" d="100"/>
          <a:sy n="37" d="100"/>
        </p:scale>
        <p:origin x="-1542" y="-90"/>
      </p:cViewPr>
      <p:guideLst>
        <p:guide orient="horz" pos="2909"/>
        <p:guide pos="219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A24A7EFB-B653-42A0-A7C2-5E8A8573015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41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1" tIns="46151" rIns="92301" bIns="46151" numCol="1" anchor="t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endParaRPr lang="en-US" altLang="en-US"/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86BA00A9-F410-43C3-A686-E5BC5F68F2F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56050" y="0"/>
            <a:ext cx="30241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1" tIns="46151" rIns="92301" bIns="46151" numCol="1" anchor="t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endParaRPr lang="en-US" altLang="en-US"/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BE1C43A9-E1F5-450E-B556-392566090A1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9513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9157" name="Rectangle 5">
            <a:extLst>
              <a:ext uri="{FF2B5EF4-FFF2-40B4-BE49-F238E27FC236}">
                <a16:creationId xmlns:a16="http://schemas.microsoft.com/office/drawing/2014/main" id="{71CB0470-AF61-41BC-B850-89450A32C7E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387850"/>
            <a:ext cx="5119688" cy="4156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1" tIns="46151" rIns="92301" bIns="461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9158" name="Rectangle 6">
            <a:extLst>
              <a:ext uri="{FF2B5EF4-FFF2-40B4-BE49-F238E27FC236}">
                <a16:creationId xmlns:a16="http://schemas.microsoft.com/office/drawing/2014/main" id="{BDFF18F0-A242-4DD7-9AB8-70045D11840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4113"/>
            <a:ext cx="302418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1" tIns="46151" rIns="92301" bIns="46151" numCol="1" anchor="b" anchorCtr="0" compatLnSpc="1">
            <a:prstTxWarp prst="textNoShape">
              <a:avLst/>
            </a:prstTxWarp>
          </a:bodyPr>
          <a:lstStyle>
            <a:lvl1pPr defTabSz="922338">
              <a:defRPr sz="1200"/>
            </a:lvl1pPr>
          </a:lstStyle>
          <a:p>
            <a:endParaRPr lang="en-US" altLang="en-US"/>
          </a:p>
        </p:txBody>
      </p:sp>
      <p:sp>
        <p:nvSpPr>
          <p:cNvPr id="49159" name="Rectangle 7">
            <a:extLst>
              <a:ext uri="{FF2B5EF4-FFF2-40B4-BE49-F238E27FC236}">
                <a16:creationId xmlns:a16="http://schemas.microsoft.com/office/drawing/2014/main" id="{A13C6978-5810-4C8A-B8FF-A2105312C7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050" y="8774113"/>
            <a:ext cx="3024188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01" tIns="46151" rIns="92301" bIns="46151" numCol="1" anchor="b" anchorCtr="0" compatLnSpc="1">
            <a:prstTxWarp prst="textNoShape">
              <a:avLst/>
            </a:prstTxWarp>
          </a:bodyPr>
          <a:lstStyle>
            <a:lvl1pPr algn="r" defTabSz="922338">
              <a:defRPr sz="1200"/>
            </a:lvl1pPr>
          </a:lstStyle>
          <a:p>
            <a:fld id="{0BBD4BA9-C586-49F9-9D3D-B463883C495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CA45ECE5-75B0-4112-8AEB-DA5BFD1F982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CE206B72-0203-4ACD-B570-AE00CE3AD0E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104452" name="Rectangle 4">
            <a:extLst>
              <a:ext uri="{FF2B5EF4-FFF2-40B4-BE49-F238E27FC236}">
                <a16:creationId xmlns:a16="http://schemas.microsoft.com/office/drawing/2014/main" id="{E4909D77-7A2D-463E-8264-86B985BA8CF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133B73"/>
                </a:solidFill>
                <a:latin typeface="+mn-lt"/>
              </a:defRPr>
            </a:lvl1pPr>
          </a:lstStyle>
          <a:p>
            <a:r>
              <a:rPr lang="en-US" altLang="en-US"/>
              <a:t>  </a:t>
            </a:r>
          </a:p>
          <a:p>
            <a:endParaRPr lang="en-US" altLang="en-US"/>
          </a:p>
        </p:txBody>
      </p:sp>
      <p:sp>
        <p:nvSpPr>
          <p:cNvPr id="104453" name="Rectangle 5">
            <a:extLst>
              <a:ext uri="{FF2B5EF4-FFF2-40B4-BE49-F238E27FC236}">
                <a16:creationId xmlns:a16="http://schemas.microsoft.com/office/drawing/2014/main" id="{F807B1A6-943D-4045-963A-BB87BA99A4F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AFBC5600-FADE-46BE-8414-46646AC623C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CFD6A3-DDAD-4991-BBE6-08C729C93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9F230C-4EA2-483F-BA0F-FC2E8C937A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52199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6F4AFA-283C-4B22-8EAE-9FE91A45F4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DB5F2C-2174-4563-810E-70E2DCA82C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75650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3E6E0-2A03-44E7-9573-5D1A9B606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AA0AC-E6E3-4D16-936D-46746A5C6B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4677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4339CE-10E5-44C8-8EB0-E5CCA8E0C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C6E7A3-CAD0-484D-82CE-83DFEFA3A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7967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2F8DA-FF6A-47BB-AA80-1468909E7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2A08B-25F1-4081-BCC0-222694B306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30D57C-FA86-469F-B5D5-DEF2AAB948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3310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42C2E-8D07-4FF1-8D7C-D2C471DE65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FE02B6-3F98-406B-97FD-34029BB2F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84950F-5B3F-4FFD-9213-088C35AF19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89815C-DF53-4A9B-8CD3-950E83D766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5FC1AB-FE75-4353-9DD1-406B395AED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4682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22ECD-A56B-4FE9-904F-2063CF33F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073254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517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D8A77-3312-42AC-94A5-02DC5C823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5F6DE0-6DC4-4746-92C6-5C1F5DE0C7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920F28-383E-49C0-BA97-8B9E0B32D9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8893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298B9-47D1-42F7-8416-18FD568D0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B25B6A-B580-4622-841B-6167D6567C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DC789A-5084-434C-B1F3-8560F0CB63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28121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7FEC9A8-1365-4D57-B62E-9013B6CBA1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1DE3691-93B0-4908-8E61-FD5FE78DD6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A81FF6F9-DD29-47A0-A2BA-4241BC40A4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0075" y="6553200"/>
            <a:ext cx="390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fld id="{AEB644C9-3101-45C0-98FA-47D614B6D649}" type="slidenum">
              <a:rPr lang="en-US" altLang="en-US" sz="1400">
                <a:solidFill>
                  <a:srgbClr val="133B73"/>
                </a:solidFill>
                <a:latin typeface="Times New Roman" panose="02020603050405020304" pitchFamily="18" charset="0"/>
              </a:rPr>
              <a:pPr/>
              <a:t>‹#›</a:t>
            </a:fld>
            <a:endParaRPr lang="en-US" altLang="en-US" sz="1400">
              <a:solidFill>
                <a:srgbClr val="133B73"/>
              </a:solidFill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133B73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133B73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133B73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133B73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133B73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133B73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133B73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133B73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>
          <a:solidFill>
            <a:srgbClr val="133B73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rgbClr val="133B7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rgbClr val="133B73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rgbClr val="133B73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rgbClr val="133B73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rgbClr val="133B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id="{11A258BA-B2D6-41BC-9D24-8ABDDA7AE4C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 altLang="en-US"/>
              <a:t>  </a:t>
            </a:r>
          </a:p>
          <a:p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6F0477-5871-4AD9-8942-ABEFFEB829D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D5FF4430-E62D-4061-9730-2E979AA61190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03458" name="Rectangle 2">
            <a:extLst>
              <a:ext uri="{FF2B5EF4-FFF2-40B4-BE49-F238E27FC236}">
                <a16:creationId xmlns:a16="http://schemas.microsoft.com/office/drawing/2014/main" id="{1A37C9C2-9D9B-4A5B-8FEA-4FCC734AF2B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effectLst>
            <a:outerShdw dist="35921" dir="2700000" algn="ctr" rotWithShape="0">
              <a:schemeClr val="accent1"/>
            </a:outerShdw>
          </a:effectLst>
        </p:spPr>
        <p:txBody>
          <a:bodyPr/>
          <a:lstStyle/>
          <a:p>
            <a:r>
              <a:rPr lang="en-US" altLang="en-US" sz="4000" dirty="0">
                <a:solidFill>
                  <a:srgbClr val="F44000"/>
                </a:solidFill>
                <a:latin typeface="Arial" panose="020B0604020202020204" pitchFamily="34" charset="0"/>
              </a:rPr>
              <a:t>Beyond Customer Satisfaction to Customer Loyalty</a:t>
            </a:r>
            <a:br>
              <a:rPr lang="en-US" altLang="en-US" sz="4000" dirty="0">
                <a:solidFill>
                  <a:srgbClr val="F44000"/>
                </a:solidFill>
                <a:latin typeface="Arial" panose="020B0604020202020204" pitchFamily="34" charset="0"/>
              </a:rPr>
            </a:br>
            <a:r>
              <a:rPr lang="en-US" altLang="en-US" sz="4000" dirty="0">
                <a:solidFill>
                  <a:srgbClr val="F44000"/>
                </a:solidFill>
                <a:latin typeface="Arial" panose="020B0604020202020204" pitchFamily="34" charset="0"/>
              </a:rPr>
              <a:t>by </a:t>
            </a:r>
            <a:r>
              <a:rPr lang="en-US" altLang="en-US" sz="4000" dirty="0" err="1">
                <a:solidFill>
                  <a:srgbClr val="F44000"/>
                </a:solidFill>
                <a:latin typeface="Arial" panose="020B0604020202020204" pitchFamily="34" charset="0"/>
              </a:rPr>
              <a:t>Keki</a:t>
            </a:r>
            <a:r>
              <a:rPr lang="en-US" altLang="en-US" sz="4000" dirty="0">
                <a:solidFill>
                  <a:srgbClr val="F44000"/>
                </a:solidFill>
                <a:latin typeface="Arial" panose="020B0604020202020204" pitchFamily="34" charset="0"/>
              </a:rPr>
              <a:t> R. </a:t>
            </a:r>
            <a:r>
              <a:rPr lang="en-US" altLang="en-US" sz="4000" dirty="0" err="1">
                <a:solidFill>
                  <a:srgbClr val="F44000"/>
                </a:solidFill>
                <a:latin typeface="Arial" panose="020B0604020202020204" pitchFamily="34" charset="0"/>
              </a:rPr>
              <a:t>Bhote</a:t>
            </a:r>
            <a:r>
              <a:rPr lang="en-US" altLang="en-US" sz="4000" dirty="0">
                <a:solidFill>
                  <a:srgbClr val="F44000"/>
                </a:solidFill>
                <a:latin typeface="Arial" panose="020B0604020202020204" pitchFamily="34" charset="0"/>
              </a:rPr>
              <a:t> </a:t>
            </a:r>
            <a:endParaRPr lang="en-US" altLang="en-US" sz="2400" dirty="0">
              <a:latin typeface="Arial" panose="020B0604020202020204" pitchFamily="34" charset="0"/>
            </a:endParaRPr>
          </a:p>
        </p:txBody>
      </p:sp>
      <p:sp>
        <p:nvSpPr>
          <p:cNvPr id="403459" name="Rectangle 3">
            <a:extLst>
              <a:ext uri="{FF2B5EF4-FFF2-40B4-BE49-F238E27FC236}">
                <a16:creationId xmlns:a16="http://schemas.microsoft.com/office/drawing/2014/main" id="{0E55FFBC-2081-44A6-8531-6182636AC5D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z="3200" dirty="0"/>
              <a:t>Book Summary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Rectangle 2">
            <a:extLst>
              <a:ext uri="{FF2B5EF4-FFF2-40B4-BE49-F238E27FC236}">
                <a16:creationId xmlns:a16="http://schemas.microsoft.com/office/drawing/2014/main" id="{0CDC7CD8-24F6-43A1-8705-BDBBB3C5F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1pPr>
            <a:lvl2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2pPr>
            <a:lvl3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3pPr>
            <a:lvl4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4pPr>
            <a:lvl5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b="1">
                <a:solidFill>
                  <a:srgbClr val="F44000"/>
                </a:solidFill>
              </a:rPr>
              <a:t>Focusing on the Customer :</a:t>
            </a:r>
            <a:br>
              <a:rPr lang="en-US" altLang="en-US" sz="3200" b="1">
                <a:solidFill>
                  <a:srgbClr val="F44000"/>
                </a:solidFill>
              </a:rPr>
            </a:br>
            <a:r>
              <a:rPr lang="en-US" altLang="en-US" sz="2800" b="1">
                <a:solidFill>
                  <a:srgbClr val="F44000"/>
                </a:solidFill>
              </a:rPr>
              <a:t>Sample Customer Satisfaction Index (CSI)</a:t>
            </a:r>
            <a:endParaRPr lang="en-US" altLang="en-US" sz="2000"/>
          </a:p>
        </p:txBody>
      </p:sp>
      <p:graphicFrame>
        <p:nvGraphicFramePr>
          <p:cNvPr id="400387" name="Object 3">
            <a:extLst>
              <a:ext uri="{FF2B5EF4-FFF2-40B4-BE49-F238E27FC236}">
                <a16:creationId xmlns:a16="http://schemas.microsoft.com/office/drawing/2014/main" id="{C0F3417F-D886-476E-9E6A-ECC7B1943A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1295400"/>
          <a:ext cx="5734050" cy="527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30040" imgH="5173560" progId="Word.Document.8">
                  <p:embed/>
                </p:oleObj>
              </mc:Choice>
              <mc:Fallback>
                <p:oleObj name="Document" r:id="rId2" imgW="5630040" imgH="5173560" progId="Word.Document.8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95400"/>
                        <a:ext cx="5734050" cy="5276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AC8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0388" name="Text Box 4">
            <a:extLst>
              <a:ext uri="{FF2B5EF4-FFF2-40B4-BE49-F238E27FC236}">
                <a16:creationId xmlns:a16="http://schemas.microsoft.com/office/drawing/2014/main" id="{B095793D-0E8A-4EDC-9FEA-CC8C6F098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2819400"/>
            <a:ext cx="1447800" cy="17065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 b="1">
                <a:latin typeface="Times New Roman" panose="02020603050405020304" pitchFamily="18" charset="0"/>
              </a:rPr>
              <a:t>Customer Satisfaction Index</a:t>
            </a:r>
            <a:r>
              <a:rPr lang="en-US" altLang="en-US" sz="1400">
                <a:latin typeface="Times New Roman" panose="02020603050405020304" pitchFamily="18" charset="0"/>
              </a:rPr>
              <a:t> (CSI)  = </a:t>
            </a:r>
          </a:p>
          <a:p>
            <a:pPr>
              <a:spcBef>
                <a:spcPct val="50000"/>
              </a:spcBef>
            </a:pPr>
            <a:r>
              <a:rPr lang="en-US" altLang="en-US" sz="1400">
                <a:latin typeface="Times New Roman" panose="02020603050405020304" pitchFamily="18" charset="0"/>
              </a:rPr>
              <a:t>(T/5Y) x 100 =</a:t>
            </a:r>
          </a:p>
          <a:p>
            <a:pPr>
              <a:spcBef>
                <a:spcPct val="50000"/>
              </a:spcBef>
            </a:pPr>
            <a:r>
              <a:rPr lang="en-US" altLang="en-US" sz="1400">
                <a:latin typeface="Times New Roman" panose="02020603050405020304" pitchFamily="18" charset="0"/>
              </a:rPr>
              <a:t>(260/490) x 100= </a:t>
            </a:r>
          </a:p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accent2"/>
                </a:solidFill>
                <a:latin typeface="Times New Roman" panose="02020603050405020304" pitchFamily="18" charset="0"/>
              </a:rPr>
              <a:t>53%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400389" name="Text Box 5">
            <a:extLst>
              <a:ext uri="{FF2B5EF4-FFF2-40B4-BE49-F238E27FC236}">
                <a16:creationId xmlns:a16="http://schemas.microsoft.com/office/drawing/2014/main" id="{DB419B55-8DA2-4F6E-9E9C-DDE4DADAA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5394325"/>
            <a:ext cx="9144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/>
              <a:t>Source:  Bhote, Keki R.  </a:t>
            </a:r>
            <a:r>
              <a:rPr lang="en-US" altLang="en-US" sz="1000" i="1"/>
              <a:t>Beyond Customer Satisfaction to Customer Loyalty</a:t>
            </a:r>
            <a:r>
              <a:rPr lang="en-US" altLang="en-US" sz="1000"/>
              <a:t>.  AMA Management Briefing. 1996.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Rectangle 2">
            <a:extLst>
              <a:ext uri="{FF2B5EF4-FFF2-40B4-BE49-F238E27FC236}">
                <a16:creationId xmlns:a16="http://schemas.microsoft.com/office/drawing/2014/main" id="{998C9B52-2606-45DB-B527-20C8E102F3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1pPr>
            <a:lvl2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2pPr>
            <a:lvl3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3pPr>
            <a:lvl4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4pPr>
            <a:lvl5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b="1">
                <a:solidFill>
                  <a:srgbClr val="F44000"/>
                </a:solidFill>
              </a:rPr>
              <a:t>Focusing on the Customer :</a:t>
            </a:r>
            <a:br>
              <a:rPr lang="en-US" altLang="en-US" sz="3200" b="1">
                <a:solidFill>
                  <a:srgbClr val="F44000"/>
                </a:solidFill>
              </a:rPr>
            </a:br>
            <a:r>
              <a:rPr lang="en-US" altLang="en-US" sz="2800" b="1">
                <a:solidFill>
                  <a:srgbClr val="F44000"/>
                </a:solidFill>
              </a:rPr>
              <a:t>Important Lessons about Customer Loyalty</a:t>
            </a:r>
            <a:endParaRPr lang="en-US" altLang="en-US" sz="2000"/>
          </a:p>
        </p:txBody>
      </p:sp>
      <p:sp>
        <p:nvSpPr>
          <p:cNvPr id="401411" name="Text Box 3">
            <a:extLst>
              <a:ext uri="{FF2B5EF4-FFF2-40B4-BE49-F238E27FC236}">
                <a16:creationId xmlns:a16="http://schemas.microsoft.com/office/drawing/2014/main" id="{14D33378-C42D-4BF7-8479-9DA24E2AFF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295400"/>
            <a:ext cx="8458200" cy="492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100">
                <a:latin typeface="Times New Roman" panose="02020603050405020304" pitchFamily="18" charset="0"/>
              </a:rPr>
              <a:t>1.  15-50% of satisfied customers </a:t>
            </a:r>
            <a:r>
              <a:rPr lang="en-US" altLang="en-US" sz="2100" i="1">
                <a:latin typeface="Times New Roman" panose="02020603050405020304" pitchFamily="18" charset="0"/>
              </a:rPr>
              <a:t>defect </a:t>
            </a:r>
            <a:r>
              <a:rPr lang="en-US" altLang="en-US" sz="2100">
                <a:latin typeface="Times New Roman" panose="02020603050405020304" pitchFamily="18" charset="0"/>
              </a:rPr>
              <a:t>from a company each year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100">
                <a:latin typeface="Times New Roman" panose="02020603050405020304" pitchFamily="18" charset="0"/>
              </a:rPr>
              <a:t>2.  Fewer than 2% of all companies are able to measure bottom-line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100">
                <a:latin typeface="Times New Roman" panose="02020603050405020304" pitchFamily="18" charset="0"/>
              </a:rPr>
              <a:t>     improvements resulting from documented increases in customers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100">
                <a:latin typeface="Times New Roman" panose="02020603050405020304" pitchFamily="18" charset="0"/>
              </a:rPr>
              <a:t>     satisfaction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100">
                <a:latin typeface="Times New Roman" panose="02020603050405020304" pitchFamily="18" charset="0"/>
              </a:rPr>
              <a:t>3.  </a:t>
            </a:r>
            <a:r>
              <a:rPr lang="en-US" altLang="en-US" sz="2100" i="1">
                <a:latin typeface="Times New Roman" panose="02020603050405020304" pitchFamily="18" charset="0"/>
              </a:rPr>
              <a:t>Totally </a:t>
            </a:r>
            <a:r>
              <a:rPr lang="en-US" altLang="en-US" sz="2100">
                <a:latin typeface="Times New Roman" panose="02020603050405020304" pitchFamily="18" charset="0"/>
              </a:rPr>
              <a:t>satisfied customers are six times more likely to repurchase a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100">
                <a:latin typeface="Times New Roman" panose="02020603050405020304" pitchFamily="18" charset="0"/>
              </a:rPr>
              <a:t>     product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100">
                <a:latin typeface="Times New Roman" panose="02020603050405020304" pitchFamily="18" charset="0"/>
              </a:rPr>
              <a:t>4.  A 5% reduction in customer defection can increase profits 30-85%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100">
                <a:latin typeface="Times New Roman" panose="02020603050405020304" pitchFamily="18" charset="0"/>
              </a:rPr>
              <a:t>5.  A 2% increase in customer retention is equivalent to cutting operating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100">
                <a:latin typeface="Times New Roman" panose="02020603050405020304" pitchFamily="18" charset="0"/>
              </a:rPr>
              <a:t>     costs by 10%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100">
                <a:latin typeface="Times New Roman" panose="02020603050405020304" pitchFamily="18" charset="0"/>
              </a:rPr>
              <a:t>6.  It costs five to seven times more to find new customers than to retain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100">
                <a:latin typeface="Times New Roman" panose="02020603050405020304" pitchFamily="18" charset="0"/>
              </a:rPr>
              <a:t>     them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100">
                <a:latin typeface="Times New Roman" panose="02020603050405020304" pitchFamily="18" charset="0"/>
              </a:rPr>
              <a:t>7.  New paradigms are needed : from zero defects to </a:t>
            </a:r>
            <a:r>
              <a:rPr lang="en-US" altLang="en-US" sz="2100" i="1">
                <a:latin typeface="Times New Roman" panose="02020603050405020304" pitchFamily="18" charset="0"/>
              </a:rPr>
              <a:t>zero defection</a:t>
            </a:r>
            <a:r>
              <a:rPr lang="en-US" altLang="en-US" sz="2100">
                <a:latin typeface="Times New Roman" panose="02020603050405020304" pitchFamily="18" charset="0"/>
              </a:rPr>
              <a:t>,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100">
                <a:latin typeface="Times New Roman" panose="02020603050405020304" pitchFamily="18" charset="0"/>
              </a:rPr>
              <a:t>     from mass marketing to </a:t>
            </a:r>
            <a:r>
              <a:rPr lang="en-US" altLang="en-US" sz="2100" i="1">
                <a:latin typeface="Times New Roman" panose="02020603050405020304" pitchFamily="18" charset="0"/>
              </a:rPr>
              <a:t>mass customization.</a:t>
            </a:r>
            <a:endParaRPr lang="en-US" altLang="en-US" sz="2200">
              <a:latin typeface="Times New Roman" panose="02020603050405020304" pitchFamily="18" charset="0"/>
            </a:endParaRPr>
          </a:p>
        </p:txBody>
      </p:sp>
      <p:sp>
        <p:nvSpPr>
          <p:cNvPr id="401412" name="Text Box 4">
            <a:extLst>
              <a:ext uri="{FF2B5EF4-FFF2-40B4-BE49-F238E27FC236}">
                <a16:creationId xmlns:a16="http://schemas.microsoft.com/office/drawing/2014/main" id="{8C665F4A-E39C-4187-BE91-FDAFCA9E54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6384925"/>
            <a:ext cx="297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/>
              <a:t>Source:  Bhote, Keki R.  </a:t>
            </a:r>
            <a:r>
              <a:rPr lang="en-US" altLang="en-US" sz="1000" i="1"/>
              <a:t>Beyond Customer Satisfaction to Customer Loyalty</a:t>
            </a:r>
            <a:r>
              <a:rPr lang="en-US" altLang="en-US" sz="1000"/>
              <a:t>.  AMA Management Briefing. 1996.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2434" name="Object 2">
            <a:extLst>
              <a:ext uri="{FF2B5EF4-FFF2-40B4-BE49-F238E27FC236}">
                <a16:creationId xmlns:a16="http://schemas.microsoft.com/office/drawing/2014/main" id="{65E5CC7D-C044-41C6-8D1E-E2A72DAC988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" y="1600200"/>
          <a:ext cx="8229600" cy="287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632920" imgH="1970280" progId="Word.Document.8">
                  <p:embed/>
                </p:oleObj>
              </mc:Choice>
              <mc:Fallback>
                <p:oleObj name="Document" r:id="rId2" imgW="5632920" imgH="1970280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600200"/>
                        <a:ext cx="8229600" cy="287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AC8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9050">
                            <a:solidFill>
                              <a:srgbClr val="FF00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2435" name="Rectangle 3">
            <a:extLst>
              <a:ext uri="{FF2B5EF4-FFF2-40B4-BE49-F238E27FC236}">
                <a16:creationId xmlns:a16="http://schemas.microsoft.com/office/drawing/2014/main" id="{C3E90C60-C371-4E91-ADB3-59BA291553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1pPr>
            <a:lvl2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2pPr>
            <a:lvl3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3pPr>
            <a:lvl4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4pPr>
            <a:lvl5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b="1">
                <a:solidFill>
                  <a:srgbClr val="F44000"/>
                </a:solidFill>
              </a:rPr>
              <a:t>Focusing on the Customer :</a:t>
            </a:r>
            <a:br>
              <a:rPr lang="en-US" altLang="en-US" sz="3200" b="1">
                <a:solidFill>
                  <a:srgbClr val="F44000"/>
                </a:solidFill>
              </a:rPr>
            </a:br>
            <a:r>
              <a:rPr lang="en-US" altLang="en-US" sz="2800" b="1">
                <a:solidFill>
                  <a:srgbClr val="F44000"/>
                </a:solidFill>
              </a:rPr>
              <a:t>Return on Investment in Customer Loyalty</a:t>
            </a:r>
            <a:endParaRPr lang="en-US" altLang="en-US" sz="2000"/>
          </a:p>
        </p:txBody>
      </p:sp>
      <p:sp>
        <p:nvSpPr>
          <p:cNvPr id="402436" name="Text Box 4">
            <a:extLst>
              <a:ext uri="{FF2B5EF4-FFF2-40B4-BE49-F238E27FC236}">
                <a16:creationId xmlns:a16="http://schemas.microsoft.com/office/drawing/2014/main" id="{32E016B6-A1A0-41FB-BB9B-23625F8EC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6553200"/>
            <a:ext cx="38862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/>
              <a:t>Source:  K Bhote, Q</a:t>
            </a:r>
            <a:r>
              <a:rPr lang="en-US" altLang="en-US" sz="1000" i="1"/>
              <a:t>uality for Profit</a:t>
            </a:r>
            <a:r>
              <a:rPr lang="en-US" altLang="en-US" sz="1000"/>
              <a:t>.  Strategic Directions Publishers, 1995.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482" name="Rectangle 2">
            <a:extLst>
              <a:ext uri="{FF2B5EF4-FFF2-40B4-BE49-F238E27FC236}">
                <a16:creationId xmlns:a16="http://schemas.microsoft.com/office/drawing/2014/main" id="{A8B4BF60-4552-466B-BA8D-1BEB50B14B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1pPr>
            <a:lvl2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2pPr>
            <a:lvl3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3pPr>
            <a:lvl4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4pPr>
            <a:lvl5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b="1">
                <a:solidFill>
                  <a:srgbClr val="F44000"/>
                </a:solidFill>
              </a:rPr>
              <a:t>Focusing on the Customer :</a:t>
            </a:r>
            <a:br>
              <a:rPr lang="en-US" altLang="en-US" sz="3200" b="1">
                <a:solidFill>
                  <a:srgbClr val="F44000"/>
                </a:solidFill>
              </a:rPr>
            </a:br>
            <a:r>
              <a:rPr lang="en-US" altLang="en-US" sz="2800" b="1">
                <a:solidFill>
                  <a:srgbClr val="F44000"/>
                </a:solidFill>
              </a:rPr>
              <a:t>The Four Key Points</a:t>
            </a:r>
            <a:endParaRPr lang="en-US" altLang="en-US" sz="2000"/>
          </a:p>
        </p:txBody>
      </p:sp>
      <p:sp>
        <p:nvSpPr>
          <p:cNvPr id="404483" name="Text Box 3">
            <a:extLst>
              <a:ext uri="{FF2B5EF4-FFF2-40B4-BE49-F238E27FC236}">
                <a16:creationId xmlns:a16="http://schemas.microsoft.com/office/drawing/2014/main" id="{C6AD47C0-C989-45D6-9EDC-D3A4712824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295400"/>
            <a:ext cx="7772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</a:rPr>
              <a:t>In the end, an organization should concern itself over the customer’s response to the following four points :</a:t>
            </a:r>
          </a:p>
        </p:txBody>
      </p:sp>
      <p:sp>
        <p:nvSpPr>
          <p:cNvPr id="404484" name="Text Box 4">
            <a:extLst>
              <a:ext uri="{FF2B5EF4-FFF2-40B4-BE49-F238E27FC236}">
                <a16:creationId xmlns:a16="http://schemas.microsoft.com/office/drawing/2014/main" id="{88703078-183C-4991-8324-1EC3DD06F2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2438400"/>
            <a:ext cx="4267200" cy="1555750"/>
          </a:xfrm>
          <a:prstGeom prst="rect">
            <a:avLst/>
          </a:prstGeom>
          <a:solidFill>
            <a:srgbClr val="EAEAEA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242966"/>
                </a:solidFill>
                <a:latin typeface="Times New Roman" panose="02020603050405020304" pitchFamily="18" charset="0"/>
              </a:rPr>
              <a:t>1.  Satisfaction with Quality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242966"/>
                </a:solidFill>
                <a:latin typeface="Times New Roman" panose="02020603050405020304" pitchFamily="18" charset="0"/>
              </a:rPr>
              <a:t>2.  Likelihood to Refer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242966"/>
                </a:solidFill>
                <a:latin typeface="Times New Roman" panose="02020603050405020304" pitchFamily="18" charset="0"/>
              </a:rPr>
              <a:t>3.  Likelihood to Repurchase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242966"/>
                </a:solidFill>
                <a:latin typeface="Times New Roman" panose="02020603050405020304" pitchFamily="18" charset="0"/>
              </a:rPr>
              <a:t>4.  Overall satisfaction</a:t>
            </a:r>
            <a:endParaRPr lang="en-US" altLang="en-US" sz="220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>
            <a:extLst>
              <a:ext uri="{FF2B5EF4-FFF2-40B4-BE49-F238E27FC236}">
                <a16:creationId xmlns:a16="http://schemas.microsoft.com/office/drawing/2014/main" id="{4E519846-EC03-4076-BF40-95561782CB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1pPr>
            <a:lvl2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2pPr>
            <a:lvl3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3pPr>
            <a:lvl4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4pPr>
            <a:lvl5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b="1">
                <a:solidFill>
                  <a:srgbClr val="F44000"/>
                </a:solidFill>
              </a:rPr>
              <a:t>Focusing on the Customer :                                    </a:t>
            </a:r>
            <a:r>
              <a:rPr lang="en-US" altLang="en-US" sz="2800" b="1">
                <a:solidFill>
                  <a:srgbClr val="F44000"/>
                </a:solidFill>
              </a:rPr>
              <a:t>The Unacceptable Costs of Dissatisfied Customers</a:t>
            </a:r>
            <a:endParaRPr lang="en-US" altLang="en-US" sz="2000"/>
          </a:p>
        </p:txBody>
      </p:sp>
      <p:sp>
        <p:nvSpPr>
          <p:cNvPr id="392195" name="Text Box 3">
            <a:extLst>
              <a:ext uri="{FF2B5EF4-FFF2-40B4-BE49-F238E27FC236}">
                <a16:creationId xmlns:a16="http://schemas.microsoft.com/office/drawing/2014/main" id="{682F5F4D-110A-4B47-A72A-68C8F24E7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219200"/>
            <a:ext cx="7848600" cy="207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  Dissatisfied customers will tell </a:t>
            </a:r>
            <a:r>
              <a:rPr lang="en-US" altLang="en-US" sz="2200" i="1">
                <a:solidFill>
                  <a:srgbClr val="133B73"/>
                </a:solidFill>
                <a:latin typeface="Times New Roman" panose="02020603050405020304" pitchFamily="18" charset="0"/>
              </a:rPr>
              <a:t>nine</a:t>
            </a: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 other people about a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   negative experience</a:t>
            </a:r>
            <a:r>
              <a:rPr lang="en-US" altLang="en-US" sz="2400">
                <a:solidFill>
                  <a:srgbClr val="133B73"/>
                </a:solidFill>
                <a:latin typeface="Times New Roman" panose="02020603050405020304" pitchFamily="18" charset="0"/>
              </a:rPr>
              <a:t>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  13% of dissatisfied customers will tell </a:t>
            </a:r>
            <a:r>
              <a:rPr lang="en-US" altLang="en-US" sz="2200" i="1">
                <a:solidFill>
                  <a:srgbClr val="133B73"/>
                </a:solidFill>
                <a:latin typeface="Times New Roman" panose="02020603050405020304" pitchFamily="18" charset="0"/>
              </a:rPr>
              <a:t>twenty</a:t>
            </a: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 other people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  98% of dissatisfied customers never complain - they just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   switch to a competitor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92196" name="Text Box 4">
            <a:extLst>
              <a:ext uri="{FF2B5EF4-FFF2-40B4-BE49-F238E27FC236}">
                <a16:creationId xmlns:a16="http://schemas.microsoft.com/office/drawing/2014/main" id="{97BF5D03-D46D-4EAA-85D5-7477877F9E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810000"/>
            <a:ext cx="807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400"/>
          </a:p>
        </p:txBody>
      </p:sp>
      <p:sp>
        <p:nvSpPr>
          <p:cNvPr id="392197" name="Text Box 5">
            <a:extLst>
              <a:ext uri="{FF2B5EF4-FFF2-40B4-BE49-F238E27FC236}">
                <a16:creationId xmlns:a16="http://schemas.microsoft.com/office/drawing/2014/main" id="{1DF41F76-CA0C-45B3-B721-3B482F502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810000"/>
            <a:ext cx="8153400" cy="2478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  Lost customers are lost </a:t>
            </a:r>
            <a:r>
              <a:rPr lang="en-US" altLang="en-US" sz="2200" i="1">
                <a:solidFill>
                  <a:srgbClr val="133B73"/>
                </a:solidFill>
                <a:latin typeface="Times New Roman" panose="02020603050405020304" pitchFamily="18" charset="0"/>
              </a:rPr>
              <a:t>for life</a:t>
            </a:r>
            <a:endParaRPr lang="en-US" altLang="en-US" sz="2200">
              <a:solidFill>
                <a:srgbClr val="133B73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  Dissatisfied customers can turn potential customers into non-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   customers</a:t>
            </a: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  Long-term customers generate higher profits than one- or two-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   time customers; thus lost customers hurt long-term sales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            even more</a:t>
            </a:r>
            <a:r>
              <a:rPr lang="en-US" altLang="en-US" sz="2400">
                <a:solidFill>
                  <a:srgbClr val="133B73"/>
                </a:solidFill>
              </a:rPr>
              <a:t> </a:t>
            </a:r>
          </a:p>
        </p:txBody>
      </p:sp>
      <p:sp>
        <p:nvSpPr>
          <p:cNvPr id="392198" name="Text Box 6">
            <a:extLst>
              <a:ext uri="{FF2B5EF4-FFF2-40B4-BE49-F238E27FC236}">
                <a16:creationId xmlns:a16="http://schemas.microsoft.com/office/drawing/2014/main" id="{49C30249-BFC3-41D9-B51A-533486E63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287713"/>
            <a:ext cx="5410200" cy="446087"/>
          </a:xfrm>
          <a:prstGeom prst="rect">
            <a:avLst/>
          </a:prstGeom>
          <a:noFill/>
          <a:ln w="19050">
            <a:solidFill>
              <a:srgbClr val="00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 b="1">
                <a:solidFill>
                  <a:schemeClr val="accent2"/>
                </a:solidFill>
                <a:latin typeface="Times New Roman" panose="02020603050405020304" pitchFamily="18" charset="0"/>
              </a:rPr>
              <a:t>Consequences of Customer Dissatisfaction :</a:t>
            </a:r>
            <a:r>
              <a:rPr lang="en-US" altLang="en-US" sz="220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392199" name="Text Box 7">
            <a:extLst>
              <a:ext uri="{FF2B5EF4-FFF2-40B4-BE49-F238E27FC236}">
                <a16:creationId xmlns:a16="http://schemas.microsoft.com/office/drawing/2014/main" id="{9534812F-12D8-47BF-8D5C-77FB292049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6461125"/>
            <a:ext cx="297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 dirty="0"/>
              <a:t>Source:  </a:t>
            </a:r>
            <a:r>
              <a:rPr lang="en-US" altLang="en-US" sz="1000" dirty="0" err="1"/>
              <a:t>Bhote</a:t>
            </a:r>
            <a:r>
              <a:rPr lang="en-US" altLang="en-US" sz="1000" dirty="0"/>
              <a:t>, </a:t>
            </a:r>
            <a:r>
              <a:rPr lang="en-US" altLang="en-US" sz="1000" dirty="0" err="1"/>
              <a:t>Keki</a:t>
            </a:r>
            <a:r>
              <a:rPr lang="en-US" altLang="en-US" sz="1000" dirty="0"/>
              <a:t> R.  </a:t>
            </a:r>
            <a:r>
              <a:rPr lang="en-US" altLang="en-US" sz="1000" i="1" dirty="0"/>
              <a:t>Beyond Customer Satisfaction to Customer Loyalty</a:t>
            </a:r>
            <a:r>
              <a:rPr lang="en-US" altLang="en-US" sz="1000" dirty="0"/>
              <a:t>.  AMA Management Briefing. 1996.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2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92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2197" grpId="0" autoUpdateAnimBg="0"/>
      <p:bldP spid="392198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218" name="Rectangle 2">
            <a:extLst>
              <a:ext uri="{FF2B5EF4-FFF2-40B4-BE49-F238E27FC236}">
                <a16:creationId xmlns:a16="http://schemas.microsoft.com/office/drawing/2014/main" id="{558F3409-05EE-4177-ADF4-1603F6C404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1pPr>
            <a:lvl2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2pPr>
            <a:lvl3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3pPr>
            <a:lvl4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4pPr>
            <a:lvl5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b="1">
                <a:solidFill>
                  <a:srgbClr val="F44000"/>
                </a:solidFill>
              </a:rPr>
              <a:t>Focusing on the Customer</a:t>
            </a:r>
            <a:endParaRPr lang="en-US" altLang="en-US" sz="2000"/>
          </a:p>
        </p:txBody>
      </p:sp>
      <p:sp>
        <p:nvSpPr>
          <p:cNvPr id="393219" name="Text Box 3">
            <a:extLst>
              <a:ext uri="{FF2B5EF4-FFF2-40B4-BE49-F238E27FC236}">
                <a16:creationId xmlns:a16="http://schemas.microsoft.com/office/drawing/2014/main" id="{DB8B8A9C-D8BF-4AF0-B606-507C338D6D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066800"/>
            <a:ext cx="8229600" cy="78105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>
                <a:latin typeface="Times New Roman" panose="02020603050405020304" pitchFamily="18" charset="0"/>
              </a:rPr>
              <a:t>Why companies do not pay sufficient attention                                     to customers and their satisfaction :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93220" name="Text Box 4">
            <a:extLst>
              <a:ext uri="{FF2B5EF4-FFF2-40B4-BE49-F238E27FC236}">
                <a16:creationId xmlns:a16="http://schemas.microsoft.com/office/drawing/2014/main" id="{FC71AB95-4BF9-46E4-91FD-062DA2102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362200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 sz="2400"/>
          </a:p>
        </p:txBody>
      </p:sp>
      <p:sp>
        <p:nvSpPr>
          <p:cNvPr id="393221" name="Text Box 5">
            <a:extLst>
              <a:ext uri="{FF2B5EF4-FFF2-40B4-BE49-F238E27FC236}">
                <a16:creationId xmlns:a16="http://schemas.microsoft.com/office/drawing/2014/main" id="{5B2E9CE2-E1EF-406A-9B5B-A63B0AE917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057400"/>
            <a:ext cx="3962400" cy="3929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1600">
                <a:latin typeface="Times New Roman" panose="02020603050405020304" pitchFamily="18" charset="0"/>
              </a:rPr>
              <a:t>  </a:t>
            </a: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Possess little knowledge or conviction that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   their main objective is to provide </a:t>
            </a:r>
            <a:r>
              <a:rPr lang="en-US" altLang="en-US" sz="1600" i="1">
                <a:solidFill>
                  <a:srgbClr val="133B73"/>
                </a:solidFill>
                <a:latin typeface="Times New Roman" panose="02020603050405020304" pitchFamily="18" charset="0"/>
              </a:rPr>
              <a:t>added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1600" i="1">
                <a:solidFill>
                  <a:srgbClr val="133B73"/>
                </a:solidFill>
                <a:latin typeface="Times New Roman" panose="02020603050405020304" pitchFamily="18" charset="0"/>
              </a:rPr>
              <a:t>   value </a:t>
            </a: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products or services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endParaRPr lang="en-US" altLang="en-US" sz="1600">
              <a:solidFill>
                <a:srgbClr val="133B73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  Believe that they are in the business of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   </a:t>
            </a:r>
            <a:r>
              <a:rPr lang="en-US" altLang="en-US" sz="1600" i="1">
                <a:solidFill>
                  <a:srgbClr val="133B73"/>
                </a:solidFill>
                <a:latin typeface="Times New Roman" panose="02020603050405020304" pitchFamily="18" charset="0"/>
              </a:rPr>
              <a:t>making products</a:t>
            </a: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 or </a:t>
            </a:r>
            <a:r>
              <a:rPr lang="en-US" altLang="en-US" sz="1600" i="1">
                <a:solidFill>
                  <a:srgbClr val="133B73"/>
                </a:solidFill>
                <a:latin typeface="Times New Roman" panose="02020603050405020304" pitchFamily="18" charset="0"/>
              </a:rPr>
              <a:t>rendering services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sz="1600" i="1">
              <a:solidFill>
                <a:srgbClr val="133B73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  Employees label themselves in terms of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   professions instead of customers satisfied.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sz="1600">
              <a:latin typeface="Times New Roman" panose="02020603050405020304" pitchFamily="18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  Employees feel too removed from the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   customers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sz="1600">
              <a:solidFill>
                <a:srgbClr val="133B73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  Products developed by the company,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   instead of the customer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93222" name="Text Box 6">
            <a:extLst>
              <a:ext uri="{FF2B5EF4-FFF2-40B4-BE49-F238E27FC236}">
                <a16:creationId xmlns:a16="http://schemas.microsoft.com/office/drawing/2014/main" id="{B1CF5804-97DF-402B-880A-7B0CB667A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2057400"/>
            <a:ext cx="3810000" cy="420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 Employees unable to to go beyond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   company policy in dealing with customer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   complaints and concerns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endParaRPr lang="en-US" altLang="en-US" sz="1600">
              <a:solidFill>
                <a:srgbClr val="133B73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 Company policies and procedures are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   designed without the customer in mind</a:t>
            </a:r>
          </a:p>
          <a:p>
            <a:pPr>
              <a:lnSpc>
                <a:spcPct val="40000"/>
              </a:lnSpc>
              <a:spcBef>
                <a:spcPct val="50000"/>
              </a:spcBef>
            </a:pPr>
            <a:endParaRPr lang="en-US" altLang="en-US" sz="1600">
              <a:solidFill>
                <a:srgbClr val="133B73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  Overbearing and short-sighed 	 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   management create indifferent employees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   who subsequently are indifferent to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   customers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Tx/>
              <a:buChar char="•"/>
            </a:pPr>
            <a:endParaRPr lang="en-US" altLang="en-US" sz="1600">
              <a:solidFill>
                <a:srgbClr val="133B73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7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  Inter-departmental competition prevents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   focused teamwork on customer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1600">
                <a:solidFill>
                  <a:srgbClr val="133B73"/>
                </a:solidFill>
                <a:latin typeface="Times New Roman" panose="02020603050405020304" pitchFamily="18" charset="0"/>
              </a:rPr>
              <a:t>   satisfaction</a:t>
            </a:r>
            <a:r>
              <a:rPr lang="en-US" altLang="en-US" sz="1600">
                <a:latin typeface="Times New Roman" panose="02020603050405020304" pitchFamily="18" charset="0"/>
              </a:rPr>
              <a:t> 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393223" name="Text Box 7">
            <a:extLst>
              <a:ext uri="{FF2B5EF4-FFF2-40B4-BE49-F238E27FC236}">
                <a16:creationId xmlns:a16="http://schemas.microsoft.com/office/drawing/2014/main" id="{1D1E6B6D-0A1C-4BCE-815F-02C637A675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6384925"/>
            <a:ext cx="297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/>
              <a:t>Source:  Bhote, Keki R.  </a:t>
            </a:r>
            <a:r>
              <a:rPr lang="en-US" altLang="en-US" sz="1000" i="1"/>
              <a:t>Beyond Customer Satisfaction to Customer Loyalty</a:t>
            </a:r>
            <a:r>
              <a:rPr lang="en-US" altLang="en-US" sz="1000"/>
              <a:t>.  AMA Management Briefing. 1996.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3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3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3221" grpId="0" autoUpdateAnimBg="0"/>
      <p:bldP spid="393222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>
            <a:extLst>
              <a:ext uri="{FF2B5EF4-FFF2-40B4-BE49-F238E27FC236}">
                <a16:creationId xmlns:a16="http://schemas.microsoft.com/office/drawing/2014/main" id="{4844F431-DEF6-4F84-87C2-68172507D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1pPr>
            <a:lvl2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2pPr>
            <a:lvl3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3pPr>
            <a:lvl4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4pPr>
            <a:lvl5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b="1">
                <a:solidFill>
                  <a:srgbClr val="F44000"/>
                </a:solidFill>
              </a:rPr>
              <a:t>Focusing on the Customer :</a:t>
            </a:r>
            <a:br>
              <a:rPr lang="en-US" altLang="en-US" sz="3200" b="1">
                <a:solidFill>
                  <a:srgbClr val="F44000"/>
                </a:solidFill>
              </a:rPr>
            </a:br>
            <a:r>
              <a:rPr lang="en-US" altLang="en-US" sz="2800" b="1">
                <a:solidFill>
                  <a:srgbClr val="F44000"/>
                </a:solidFill>
              </a:rPr>
              <a:t>Ten Inviolate Principles of Customer Loyalty</a:t>
            </a:r>
            <a:endParaRPr lang="en-US" altLang="en-US" sz="2000"/>
          </a:p>
        </p:txBody>
      </p:sp>
      <p:sp>
        <p:nvSpPr>
          <p:cNvPr id="394243" name="Text Box 3">
            <a:extLst>
              <a:ext uri="{FF2B5EF4-FFF2-40B4-BE49-F238E27FC236}">
                <a16:creationId xmlns:a16="http://schemas.microsoft.com/office/drawing/2014/main" id="{664107EF-1F1B-4618-B6D7-FD331C4DC5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71600"/>
            <a:ext cx="4114800" cy="444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>
                <a:latin typeface="Times New Roman" panose="02020603050405020304" pitchFamily="18" charset="0"/>
              </a:rPr>
              <a:t>1. Base partnerships on ethics and  uncompromising integrity</a:t>
            </a:r>
          </a:p>
          <a:p>
            <a:pPr>
              <a:spcBef>
                <a:spcPct val="50000"/>
              </a:spcBef>
            </a:pPr>
            <a:r>
              <a:rPr lang="en-US" altLang="en-US" sz="2200">
                <a:latin typeface="Times New Roman" panose="02020603050405020304" pitchFamily="18" charset="0"/>
              </a:rPr>
              <a:t>2. Add value in a customer-supplier partnership</a:t>
            </a:r>
          </a:p>
          <a:p>
            <a:pPr>
              <a:spcBef>
                <a:spcPct val="50000"/>
              </a:spcBef>
            </a:pPr>
            <a:r>
              <a:rPr lang="en-US" altLang="en-US" sz="2200">
                <a:latin typeface="Times New Roman" panose="02020603050405020304" pitchFamily="18" charset="0"/>
              </a:rPr>
              <a:t>3.  Build mutual trust - it is the “Self-Fulfilling Prophecy”</a:t>
            </a:r>
          </a:p>
          <a:p>
            <a:pPr>
              <a:spcBef>
                <a:spcPct val="50000"/>
              </a:spcBef>
            </a:pPr>
            <a:r>
              <a:rPr lang="en-US" altLang="en-US" sz="2200">
                <a:latin typeface="Times New Roman" panose="02020603050405020304" pitchFamily="18" charset="0"/>
              </a:rPr>
              <a:t>4.  Share technology, strategy, and cost data with core customers</a:t>
            </a:r>
          </a:p>
          <a:p>
            <a:pPr>
              <a:spcBef>
                <a:spcPct val="50000"/>
              </a:spcBef>
            </a:pPr>
            <a:r>
              <a:rPr lang="en-US" altLang="en-US" sz="2200">
                <a:latin typeface="Times New Roman" panose="02020603050405020304" pitchFamily="18" charset="0"/>
              </a:rPr>
              <a:t>5.  Build mutual, concrete help between supplier and customer companies</a:t>
            </a:r>
          </a:p>
        </p:txBody>
      </p:sp>
      <p:sp>
        <p:nvSpPr>
          <p:cNvPr id="394244" name="Text Box 4">
            <a:extLst>
              <a:ext uri="{FF2B5EF4-FFF2-40B4-BE49-F238E27FC236}">
                <a16:creationId xmlns:a16="http://schemas.microsoft.com/office/drawing/2014/main" id="{FCF66703-F583-460F-987A-7691BA41A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1371600"/>
            <a:ext cx="4114800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200">
                <a:latin typeface="Times New Roman" panose="02020603050405020304" pitchFamily="18" charset="0"/>
              </a:rPr>
              <a:t>6. Be active on all elements of customer enthusiasm (next slide)</a:t>
            </a:r>
          </a:p>
          <a:p>
            <a:pPr>
              <a:spcBef>
                <a:spcPct val="50000"/>
              </a:spcBef>
            </a:pPr>
            <a:r>
              <a:rPr lang="en-US" altLang="en-US" sz="2200">
                <a:latin typeface="Times New Roman" panose="02020603050405020304" pitchFamily="18" charset="0"/>
              </a:rPr>
              <a:t>7. Focus on the unexpected that generates customer delight</a:t>
            </a:r>
          </a:p>
          <a:p>
            <a:pPr>
              <a:spcBef>
                <a:spcPct val="50000"/>
              </a:spcBef>
            </a:pPr>
            <a:r>
              <a:rPr lang="en-US" altLang="en-US" sz="2200">
                <a:latin typeface="Times New Roman" panose="02020603050405020304" pitchFamily="18" charset="0"/>
              </a:rPr>
              <a:t>8. Develop a “closeness” with the customer</a:t>
            </a:r>
          </a:p>
          <a:p>
            <a:pPr>
              <a:spcBef>
                <a:spcPct val="50000"/>
              </a:spcBef>
            </a:pPr>
            <a:r>
              <a:rPr lang="en-US" altLang="en-US" sz="2200">
                <a:latin typeface="Times New Roman" panose="02020603050405020304" pitchFamily="18" charset="0"/>
              </a:rPr>
              <a:t>9. Demonstrate genuine interest in the customer after the sale is consummated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en-US" sz="2200">
                <a:latin typeface="Times New Roman" panose="02020603050405020304" pitchFamily="18" charset="0"/>
              </a:rPr>
              <a:t>10.  Anticipate the future customer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US" altLang="en-US" sz="2200">
                <a:latin typeface="Times New Roman" panose="02020603050405020304" pitchFamily="18" charset="0"/>
              </a:rPr>
              <a:t>needs and expectations</a:t>
            </a:r>
          </a:p>
        </p:txBody>
      </p:sp>
      <p:sp>
        <p:nvSpPr>
          <p:cNvPr id="394245" name="Text Box 5">
            <a:extLst>
              <a:ext uri="{FF2B5EF4-FFF2-40B4-BE49-F238E27FC236}">
                <a16:creationId xmlns:a16="http://schemas.microsoft.com/office/drawing/2014/main" id="{4808B96D-9520-420E-B66E-0DD2EC798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6400800"/>
            <a:ext cx="297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/>
              <a:t>Source:  Bhote, Keki R.  </a:t>
            </a:r>
            <a:r>
              <a:rPr lang="en-US" altLang="en-US" sz="1000" i="1"/>
              <a:t>Beyond Customer Satisfaction to Customer Loyalty</a:t>
            </a:r>
            <a:r>
              <a:rPr lang="en-US" altLang="en-US" sz="1000"/>
              <a:t>.  AMA Management Briefing. 1996.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500"/>
                                        <p:tgtEl>
                                          <p:spTgt spid="394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424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>
            <a:extLst>
              <a:ext uri="{FF2B5EF4-FFF2-40B4-BE49-F238E27FC236}">
                <a16:creationId xmlns:a16="http://schemas.microsoft.com/office/drawing/2014/main" id="{534C947F-16ED-436A-A787-71BF99EB1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1pPr>
            <a:lvl2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2pPr>
            <a:lvl3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3pPr>
            <a:lvl4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4pPr>
            <a:lvl5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b="1">
                <a:solidFill>
                  <a:srgbClr val="F44000"/>
                </a:solidFill>
              </a:rPr>
              <a:t>Focusing on the Customer :</a:t>
            </a:r>
            <a:br>
              <a:rPr lang="en-US" altLang="en-US" sz="3200" b="1">
                <a:solidFill>
                  <a:srgbClr val="F44000"/>
                </a:solidFill>
              </a:rPr>
            </a:br>
            <a:r>
              <a:rPr lang="en-US" altLang="en-US" sz="2800" b="1">
                <a:solidFill>
                  <a:srgbClr val="F44000"/>
                </a:solidFill>
              </a:rPr>
              <a:t>A Network of Elements of Customer Enthusiasm</a:t>
            </a:r>
            <a:endParaRPr lang="en-US" altLang="en-US" sz="2000"/>
          </a:p>
        </p:txBody>
      </p:sp>
      <p:sp>
        <p:nvSpPr>
          <p:cNvPr id="395267" name="Text Box 3">
            <a:extLst>
              <a:ext uri="{FF2B5EF4-FFF2-40B4-BE49-F238E27FC236}">
                <a16:creationId xmlns:a16="http://schemas.microsoft.com/office/drawing/2014/main" id="{D24DEAD9-B99A-4EF0-AE06-88F5CC3DBC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1447800"/>
            <a:ext cx="457200" cy="446563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>
                <a:latin typeface="Times New Roman" panose="02020603050405020304" pitchFamily="18" charset="0"/>
              </a:rPr>
              <a:t>COMMUNICATION</a:t>
            </a:r>
            <a:endParaRPr lang="en-US" altLang="en-US" sz="2400"/>
          </a:p>
        </p:txBody>
      </p:sp>
      <p:sp>
        <p:nvSpPr>
          <p:cNvPr id="395268" name="Text Box 4">
            <a:extLst>
              <a:ext uri="{FF2B5EF4-FFF2-40B4-BE49-F238E27FC236}">
                <a16:creationId xmlns:a16="http://schemas.microsoft.com/office/drawing/2014/main" id="{CECE2FA5-97E0-4CAE-906E-613E7EE5A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1524000"/>
            <a:ext cx="1600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accent2"/>
                </a:solidFill>
                <a:latin typeface="Times New Roman" panose="02020603050405020304" pitchFamily="18" charset="0"/>
              </a:rPr>
              <a:t>Systematic Listening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95269" name="Text Box 5">
            <a:extLst>
              <a:ext uri="{FF2B5EF4-FFF2-40B4-BE49-F238E27FC236}">
                <a16:creationId xmlns:a16="http://schemas.microsoft.com/office/drawing/2014/main" id="{D566BC71-FA01-4B49-AF87-023BF3AFB0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2286000"/>
            <a:ext cx="1600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accent2"/>
                </a:solidFill>
                <a:latin typeface="Times New Roman" panose="02020603050405020304" pitchFamily="18" charset="0"/>
              </a:rPr>
              <a:t>Feed Forward Information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95270" name="Text Box 6">
            <a:extLst>
              <a:ext uri="{FF2B5EF4-FFF2-40B4-BE49-F238E27FC236}">
                <a16:creationId xmlns:a16="http://schemas.microsoft.com/office/drawing/2014/main" id="{1AFC8B95-D84A-445D-B390-057F4A7F49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3048000"/>
            <a:ext cx="1600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accent2"/>
                </a:solidFill>
                <a:latin typeface="Times New Roman" panose="02020603050405020304" pitchFamily="18" charset="0"/>
              </a:rPr>
              <a:t>Handling Emergencies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95271" name="Text Box 7">
            <a:extLst>
              <a:ext uri="{FF2B5EF4-FFF2-40B4-BE49-F238E27FC236}">
                <a16:creationId xmlns:a16="http://schemas.microsoft.com/office/drawing/2014/main" id="{07F82DEF-3364-4ED7-9C89-8D7F222BD6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3733800"/>
            <a:ext cx="1600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accent2"/>
                </a:solidFill>
                <a:latin typeface="Times New Roman" panose="02020603050405020304" pitchFamily="18" charset="0"/>
              </a:rPr>
              <a:t>Easy to Contact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95272" name="Text Box 8">
            <a:extLst>
              <a:ext uri="{FF2B5EF4-FFF2-40B4-BE49-F238E27FC236}">
                <a16:creationId xmlns:a16="http://schemas.microsoft.com/office/drawing/2014/main" id="{28D677C6-D45E-46DE-9A5F-37E239E95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267200"/>
            <a:ext cx="1600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accent2"/>
                </a:solidFill>
                <a:latin typeface="Times New Roman" panose="02020603050405020304" pitchFamily="18" charset="0"/>
              </a:rPr>
              <a:t>Non-Verbal Skills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95273" name="Text Box 9">
            <a:extLst>
              <a:ext uri="{FF2B5EF4-FFF2-40B4-BE49-F238E27FC236}">
                <a16:creationId xmlns:a16="http://schemas.microsoft.com/office/drawing/2014/main" id="{1A7C0D27-8242-4CFA-9832-B42B605FB0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800600"/>
            <a:ext cx="1600200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400">
                <a:solidFill>
                  <a:schemeClr val="accent2"/>
                </a:solidFill>
                <a:latin typeface="Times New Roman" panose="02020603050405020304" pitchFamily="18" charset="0"/>
              </a:rPr>
              <a:t>Making Customer Feel Important</a:t>
            </a:r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95274" name="Line 10">
            <a:extLst>
              <a:ext uri="{FF2B5EF4-FFF2-40B4-BE49-F238E27FC236}">
                <a16:creationId xmlns:a16="http://schemas.microsoft.com/office/drawing/2014/main" id="{F8A09C29-D99F-4174-B5E7-C6B257C9AA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15200" y="1752600"/>
            <a:ext cx="2286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75" name="Line 11">
            <a:extLst>
              <a:ext uri="{FF2B5EF4-FFF2-40B4-BE49-F238E27FC236}">
                <a16:creationId xmlns:a16="http://schemas.microsoft.com/office/drawing/2014/main" id="{E6993247-9348-48E1-A86F-CCB7B990759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15200" y="2514600"/>
            <a:ext cx="228600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76" name="Line 12">
            <a:extLst>
              <a:ext uri="{FF2B5EF4-FFF2-40B4-BE49-F238E27FC236}">
                <a16:creationId xmlns:a16="http://schemas.microsoft.com/office/drawing/2014/main" id="{B30BD29D-47B1-4665-A981-3A786CCE272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0" y="17526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77" name="Line 13">
            <a:extLst>
              <a:ext uri="{FF2B5EF4-FFF2-40B4-BE49-F238E27FC236}">
                <a16:creationId xmlns:a16="http://schemas.microsoft.com/office/drawing/2014/main" id="{60698B97-43AD-48DC-A469-3E3B5EE29B1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0" y="25146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78" name="Line 14">
            <a:extLst>
              <a:ext uri="{FF2B5EF4-FFF2-40B4-BE49-F238E27FC236}">
                <a16:creationId xmlns:a16="http://schemas.microsoft.com/office/drawing/2014/main" id="{13512FBA-B5D4-4160-856C-D420CA032F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0" y="32766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79" name="Line 15">
            <a:extLst>
              <a:ext uri="{FF2B5EF4-FFF2-40B4-BE49-F238E27FC236}">
                <a16:creationId xmlns:a16="http://schemas.microsoft.com/office/drawing/2014/main" id="{9ED8E7B4-8582-4C2D-9DAF-97945BD29EE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0" y="38862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80" name="Line 16">
            <a:extLst>
              <a:ext uri="{FF2B5EF4-FFF2-40B4-BE49-F238E27FC236}">
                <a16:creationId xmlns:a16="http://schemas.microsoft.com/office/drawing/2014/main" id="{CC9B8293-ABD1-436E-AB4C-BF011E4C597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0" y="44196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5281" name="Line 17">
            <a:extLst>
              <a:ext uri="{FF2B5EF4-FFF2-40B4-BE49-F238E27FC236}">
                <a16:creationId xmlns:a16="http://schemas.microsoft.com/office/drawing/2014/main" id="{B52939F6-F548-4CE5-9CD5-178B53932C0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0" y="5029200"/>
            <a:ext cx="381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95282" name="Picture 18">
            <a:extLst>
              <a:ext uri="{FF2B5EF4-FFF2-40B4-BE49-F238E27FC236}">
                <a16:creationId xmlns:a16="http://schemas.microsoft.com/office/drawing/2014/main" id="{1CFA437B-80F6-4151-A3FF-B9FEDCB073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295400"/>
            <a:ext cx="2073275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5283" name="Picture 19">
            <a:extLst>
              <a:ext uri="{FF2B5EF4-FFF2-40B4-BE49-F238E27FC236}">
                <a16:creationId xmlns:a16="http://schemas.microsoft.com/office/drawing/2014/main" id="{185393C7-3117-4DAD-9E2D-945020FE58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524000"/>
            <a:ext cx="1844675" cy="463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5284" name="Picture 20">
            <a:extLst>
              <a:ext uri="{FF2B5EF4-FFF2-40B4-BE49-F238E27FC236}">
                <a16:creationId xmlns:a16="http://schemas.microsoft.com/office/drawing/2014/main" id="{11C83CF2-9F20-4570-A504-60A63A67B4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447800"/>
            <a:ext cx="1692275" cy="470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5285" name="Picture 21">
            <a:extLst>
              <a:ext uri="{FF2B5EF4-FFF2-40B4-BE49-F238E27FC236}">
                <a16:creationId xmlns:a16="http://schemas.microsoft.com/office/drawing/2014/main" id="{14E27E36-EE19-40EC-922B-E272E35EEB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71600"/>
            <a:ext cx="1616075" cy="488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5286" name="Text Box 22">
            <a:extLst>
              <a:ext uri="{FF2B5EF4-FFF2-40B4-BE49-F238E27FC236}">
                <a16:creationId xmlns:a16="http://schemas.microsoft.com/office/drawing/2014/main" id="{7AE2CCA2-E179-452F-8C44-8BDEDB919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6461125"/>
            <a:ext cx="297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/>
              <a:t>Source:  Bhote, Keki R.  </a:t>
            </a:r>
            <a:r>
              <a:rPr lang="en-US" altLang="en-US" sz="1000" i="1"/>
              <a:t>Beyond Customer Satisfaction to Customer Loyalty</a:t>
            </a:r>
            <a:r>
              <a:rPr lang="en-US" altLang="en-US" sz="1000"/>
              <a:t>.  AMA Management Briefing. 1996.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5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5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5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>
            <a:extLst>
              <a:ext uri="{FF2B5EF4-FFF2-40B4-BE49-F238E27FC236}">
                <a16:creationId xmlns:a16="http://schemas.microsoft.com/office/drawing/2014/main" id="{5BE7523A-1668-4CC8-AAC2-EED8A44EB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"/>
            <a:ext cx="9144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1pPr>
            <a:lvl2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2pPr>
            <a:lvl3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3pPr>
            <a:lvl4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4pPr>
            <a:lvl5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b="1">
                <a:solidFill>
                  <a:srgbClr val="F44000"/>
                </a:solidFill>
              </a:rPr>
              <a:t>Focusing on the Customer :</a:t>
            </a:r>
            <a:br>
              <a:rPr lang="en-US" altLang="en-US" sz="3200" b="1">
                <a:solidFill>
                  <a:srgbClr val="F44000"/>
                </a:solidFill>
              </a:rPr>
            </a:br>
            <a:r>
              <a:rPr lang="en-US" altLang="en-US" sz="2800" b="1">
                <a:solidFill>
                  <a:srgbClr val="F44000"/>
                </a:solidFill>
              </a:rPr>
              <a:t>Demonstrating Customer Commitment to Employees</a:t>
            </a:r>
            <a:endParaRPr lang="en-US" altLang="en-US" sz="2000"/>
          </a:p>
        </p:txBody>
      </p:sp>
      <p:sp>
        <p:nvSpPr>
          <p:cNvPr id="396291" name="Text Box 3">
            <a:extLst>
              <a:ext uri="{FF2B5EF4-FFF2-40B4-BE49-F238E27FC236}">
                <a16:creationId xmlns:a16="http://schemas.microsoft.com/office/drawing/2014/main" id="{DF2F68A9-A45B-493A-A083-608B535737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447800"/>
            <a:ext cx="4114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>
                <a:latin typeface="Times New Roman" panose="02020603050405020304" pitchFamily="18" charset="0"/>
              </a:rPr>
              <a:t>  Pay attention to customer satisfaction metrics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>
                <a:latin typeface="Times New Roman" panose="02020603050405020304" pitchFamily="18" charset="0"/>
              </a:rPr>
              <a:t>  Maintain uncompromised integrity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>
                <a:latin typeface="Times New Roman" panose="02020603050405020304" pitchFamily="18" charset="0"/>
              </a:rPr>
              <a:t>  Trust employees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>
                <a:latin typeface="Times New Roman" panose="02020603050405020304" pitchFamily="18" charset="0"/>
              </a:rPr>
              <a:t>  Personally spend time with customers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>
                <a:latin typeface="Times New Roman" panose="02020603050405020304" pitchFamily="18" charset="0"/>
              </a:rPr>
              <a:t>  Give customer-contact employees authority to make their own decisions</a:t>
            </a:r>
          </a:p>
        </p:txBody>
      </p:sp>
      <p:sp>
        <p:nvSpPr>
          <p:cNvPr id="396292" name="Text Box 4">
            <a:extLst>
              <a:ext uri="{FF2B5EF4-FFF2-40B4-BE49-F238E27FC236}">
                <a16:creationId xmlns:a16="http://schemas.microsoft.com/office/drawing/2014/main" id="{C4B2865B-96E4-419B-92BD-3DE8CCFF6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447800"/>
            <a:ext cx="4114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>
                <a:latin typeface="Times New Roman" panose="02020603050405020304" pitchFamily="18" charset="0"/>
              </a:rPr>
              <a:t>  Reward employees who provide excellent customer service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>
                <a:latin typeface="Times New Roman" panose="02020603050405020304" pitchFamily="18" charset="0"/>
              </a:rPr>
              <a:t>  Communicate customer focus to media and in annual reports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>
                <a:latin typeface="Times New Roman" panose="02020603050405020304" pitchFamily="18" charset="0"/>
              </a:rPr>
              <a:t>  Encourage feedback from employees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>
                <a:latin typeface="Times New Roman" panose="02020603050405020304" pitchFamily="18" charset="0"/>
              </a:rPr>
              <a:t>  Establish customer satisfaction as a key part of periodic meetings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200">
                <a:latin typeface="Times New Roman" panose="02020603050405020304" pitchFamily="18" charset="0"/>
              </a:rPr>
              <a:t>  Correct any customer satisfaction deficiency in a product</a:t>
            </a:r>
          </a:p>
        </p:txBody>
      </p:sp>
      <p:sp>
        <p:nvSpPr>
          <p:cNvPr id="396293" name="Text Box 5">
            <a:extLst>
              <a:ext uri="{FF2B5EF4-FFF2-40B4-BE49-F238E27FC236}">
                <a16:creationId xmlns:a16="http://schemas.microsoft.com/office/drawing/2014/main" id="{6939237A-CB91-4DAB-9BB2-38944D950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6400800"/>
            <a:ext cx="297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/>
              <a:t>Source:  Bhote, Keki R.  </a:t>
            </a:r>
            <a:r>
              <a:rPr lang="en-US" altLang="en-US" sz="1000" i="1"/>
              <a:t>Beyond Customer Satisfaction to Customer Loyalty</a:t>
            </a:r>
            <a:r>
              <a:rPr lang="en-US" altLang="en-US" sz="1000"/>
              <a:t>.  AMA Management Briefing. 1996.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14" name="Rectangle 2">
            <a:extLst>
              <a:ext uri="{FF2B5EF4-FFF2-40B4-BE49-F238E27FC236}">
                <a16:creationId xmlns:a16="http://schemas.microsoft.com/office/drawing/2014/main" id="{61E91801-5DA0-408F-9DA3-1371E5B7AD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1pPr>
            <a:lvl2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2pPr>
            <a:lvl3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3pPr>
            <a:lvl4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4pPr>
            <a:lvl5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b="1">
                <a:solidFill>
                  <a:srgbClr val="F44000"/>
                </a:solidFill>
              </a:rPr>
              <a:t>Focusing on the Customer :</a:t>
            </a:r>
            <a:br>
              <a:rPr lang="en-US" altLang="en-US" sz="3200" b="1">
                <a:solidFill>
                  <a:srgbClr val="F44000"/>
                </a:solidFill>
              </a:rPr>
            </a:br>
            <a:r>
              <a:rPr lang="en-US" altLang="en-US" sz="2800" b="1">
                <a:solidFill>
                  <a:srgbClr val="F44000"/>
                </a:solidFill>
              </a:rPr>
              <a:t>Walking the Talk</a:t>
            </a:r>
            <a:endParaRPr lang="en-US" altLang="en-US" sz="2000"/>
          </a:p>
        </p:txBody>
      </p:sp>
      <p:sp>
        <p:nvSpPr>
          <p:cNvPr id="397315" name="Text Box 3">
            <a:extLst>
              <a:ext uri="{FF2B5EF4-FFF2-40B4-BE49-F238E27FC236}">
                <a16:creationId xmlns:a16="http://schemas.microsoft.com/office/drawing/2014/main" id="{D044E58A-C638-4EA5-AD1F-7D4DE9C5C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295400"/>
            <a:ext cx="8077200" cy="446088"/>
          </a:xfrm>
          <a:prstGeom prst="rect">
            <a:avLst/>
          </a:prstGeom>
          <a:noFill/>
          <a:ln w="19050">
            <a:solidFill>
              <a:srgbClr val="00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>
                <a:latin typeface="Times New Roman" panose="02020603050405020304" pitchFamily="18" charset="0"/>
              </a:rPr>
              <a:t>12 steps on how  to focus on managing what matters to customers :</a:t>
            </a:r>
          </a:p>
        </p:txBody>
      </p:sp>
      <p:sp>
        <p:nvSpPr>
          <p:cNvPr id="397316" name="Text Box 4">
            <a:extLst>
              <a:ext uri="{FF2B5EF4-FFF2-40B4-BE49-F238E27FC236}">
                <a16:creationId xmlns:a16="http://schemas.microsoft.com/office/drawing/2014/main" id="{B6FE2A18-77DB-4DF8-A641-693982CF7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981200"/>
            <a:ext cx="4419600" cy="412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1.  Say what you’re going to do in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     simple, concise steps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2.  Do what you say you’re going to do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3.  Convince </a:t>
            </a:r>
            <a:r>
              <a:rPr lang="en-US" altLang="en-US" sz="2000" i="1">
                <a:latin typeface="Times New Roman" panose="02020603050405020304" pitchFamily="18" charset="0"/>
              </a:rPr>
              <a:t>influencers</a:t>
            </a:r>
            <a:r>
              <a:rPr lang="en-US" altLang="en-US" sz="2000">
                <a:latin typeface="Times New Roman" panose="02020603050405020304" pitchFamily="18" charset="0"/>
              </a:rPr>
              <a:t> to become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     </a:t>
            </a:r>
            <a:r>
              <a:rPr lang="en-US" altLang="en-US" sz="2000" i="1">
                <a:latin typeface="Times New Roman" panose="02020603050405020304" pitchFamily="18" charset="0"/>
              </a:rPr>
              <a:t>champions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4</a:t>
            </a:r>
            <a:r>
              <a:rPr lang="en-US" altLang="en-US" sz="2000" i="1">
                <a:latin typeface="Times New Roman" panose="02020603050405020304" pitchFamily="18" charset="0"/>
              </a:rPr>
              <a:t>.  </a:t>
            </a:r>
            <a:r>
              <a:rPr lang="en-US" altLang="en-US" sz="2000">
                <a:latin typeface="Times New Roman" panose="02020603050405020304" pitchFamily="18" charset="0"/>
              </a:rPr>
              <a:t>Tell stories to connect employees to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     what matters, in their terms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5.  Put every improvement idea to the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     “what matters to customers” test.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6.  Ask only</a:t>
            </a:r>
            <a:r>
              <a:rPr lang="en-US" altLang="en-US" sz="2200">
                <a:latin typeface="Times New Roman" panose="02020603050405020304" pitchFamily="18" charset="0"/>
              </a:rPr>
              <a:t> for feedback you intend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200">
                <a:latin typeface="Times New Roman" panose="02020603050405020304" pitchFamily="18" charset="0"/>
              </a:rPr>
              <a:t>     to act on</a:t>
            </a:r>
          </a:p>
        </p:txBody>
      </p:sp>
      <p:sp>
        <p:nvSpPr>
          <p:cNvPr id="397317" name="Text Box 5">
            <a:extLst>
              <a:ext uri="{FF2B5EF4-FFF2-40B4-BE49-F238E27FC236}">
                <a16:creationId xmlns:a16="http://schemas.microsoft.com/office/drawing/2014/main" id="{2B3D0E41-06A1-4B10-ABCC-48435E0D3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981200"/>
            <a:ext cx="4114800" cy="354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7.  Set boundaries, then get out of the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     way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8.  Fight “scope creep” and get closure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9.  Recognize and reward closure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10. Make failure for the right reasons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      OK</a:t>
            </a:r>
          </a:p>
          <a:p>
            <a:pPr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11.  Make skeptics part of the solution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12.  Acknowledge the past and learn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US" altLang="en-US" sz="2000">
                <a:latin typeface="Times New Roman" panose="02020603050405020304" pitchFamily="18" charset="0"/>
              </a:rPr>
              <a:t>       from it</a:t>
            </a:r>
            <a:r>
              <a:rPr lang="en-US" altLang="en-US" sz="2200">
                <a:latin typeface="Times New Roman" panose="02020603050405020304" pitchFamily="18" charset="0"/>
              </a:rPr>
              <a:t>  </a:t>
            </a:r>
          </a:p>
        </p:txBody>
      </p:sp>
      <p:sp>
        <p:nvSpPr>
          <p:cNvPr id="397318" name="Text Box 6">
            <a:extLst>
              <a:ext uri="{FF2B5EF4-FFF2-40B4-BE49-F238E27FC236}">
                <a16:creationId xmlns:a16="http://schemas.microsoft.com/office/drawing/2014/main" id="{D3F9C8F4-714F-4022-8043-9F979CB22A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6461125"/>
            <a:ext cx="297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/>
              <a:t>Source:  Maguire, Brian.  “12 Steps to Walking the Talk”.  </a:t>
            </a:r>
            <a:r>
              <a:rPr lang="en-US" altLang="en-US" sz="1000" i="1"/>
              <a:t>National Productivity Review.  </a:t>
            </a:r>
            <a:r>
              <a:rPr lang="en-US" altLang="en-US" sz="1000"/>
              <a:t>Autumn 1995.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397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317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Rectangle 2">
            <a:extLst>
              <a:ext uri="{FF2B5EF4-FFF2-40B4-BE49-F238E27FC236}">
                <a16:creationId xmlns:a16="http://schemas.microsoft.com/office/drawing/2014/main" id="{9D943870-9A5B-423E-9656-CC511C0DA9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1pPr>
            <a:lvl2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2pPr>
            <a:lvl3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3pPr>
            <a:lvl4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4pPr>
            <a:lvl5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b="1">
                <a:solidFill>
                  <a:srgbClr val="F44000"/>
                </a:solidFill>
              </a:rPr>
              <a:t>Focusing on the Customer :</a:t>
            </a:r>
            <a:br>
              <a:rPr lang="en-US" altLang="en-US" sz="3200" b="1">
                <a:solidFill>
                  <a:srgbClr val="F44000"/>
                </a:solidFill>
              </a:rPr>
            </a:br>
            <a:r>
              <a:rPr lang="en-US" altLang="en-US" sz="2800" b="1">
                <a:solidFill>
                  <a:srgbClr val="F44000"/>
                </a:solidFill>
              </a:rPr>
              <a:t>The Customer Window Model</a:t>
            </a:r>
            <a:endParaRPr lang="en-US" altLang="en-US" sz="2000"/>
          </a:p>
        </p:txBody>
      </p:sp>
      <p:sp>
        <p:nvSpPr>
          <p:cNvPr id="398339" name="Rectangle 3">
            <a:extLst>
              <a:ext uri="{FF2B5EF4-FFF2-40B4-BE49-F238E27FC236}">
                <a16:creationId xmlns:a16="http://schemas.microsoft.com/office/drawing/2014/main" id="{A3F2C007-AA4D-4F77-B000-F4C069C4A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981200"/>
            <a:ext cx="4191000" cy="35814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8340" name="Text Box 4">
            <a:extLst>
              <a:ext uri="{FF2B5EF4-FFF2-40B4-BE49-F238E27FC236}">
                <a16:creationId xmlns:a16="http://schemas.microsoft.com/office/drawing/2014/main" id="{8645170D-5D67-4E60-B0B3-9BE4420FB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1295400"/>
            <a:ext cx="990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200">
                <a:solidFill>
                  <a:schemeClr val="accent2"/>
                </a:solidFill>
                <a:latin typeface="Times New Roman" panose="02020603050405020304" pitchFamily="18" charset="0"/>
              </a:rPr>
              <a:t>Wants</a:t>
            </a:r>
            <a:endParaRPr lang="en-US" altLang="en-US" sz="2400" b="1"/>
          </a:p>
        </p:txBody>
      </p:sp>
      <p:sp>
        <p:nvSpPr>
          <p:cNvPr id="398341" name="Text Box 5">
            <a:extLst>
              <a:ext uri="{FF2B5EF4-FFF2-40B4-BE49-F238E27FC236}">
                <a16:creationId xmlns:a16="http://schemas.microsoft.com/office/drawing/2014/main" id="{220BB0C0-016C-469E-B5D5-7875A0DEA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715000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800">
                <a:solidFill>
                  <a:schemeClr val="accent2"/>
                </a:solidFill>
                <a:latin typeface="Times New Roman" panose="02020603050405020304" pitchFamily="18" charset="0"/>
              </a:rPr>
              <a:t>Does not want</a:t>
            </a:r>
            <a:endParaRPr lang="en-US" altLang="en-US" sz="2400" b="1"/>
          </a:p>
        </p:txBody>
      </p:sp>
      <p:sp>
        <p:nvSpPr>
          <p:cNvPr id="398342" name="Text Box 6">
            <a:extLst>
              <a:ext uri="{FF2B5EF4-FFF2-40B4-BE49-F238E27FC236}">
                <a16:creationId xmlns:a16="http://schemas.microsoft.com/office/drawing/2014/main" id="{EF83D815-7E5C-4FE2-98E1-D7D3C465E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3429000"/>
            <a:ext cx="9906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800">
                <a:solidFill>
                  <a:schemeClr val="accent2"/>
                </a:solidFill>
                <a:latin typeface="Times New Roman" panose="02020603050405020304" pitchFamily="18" charset="0"/>
              </a:rPr>
              <a:t>Does not Get</a:t>
            </a:r>
            <a:endParaRPr lang="en-US" altLang="en-US" sz="2400" b="1"/>
          </a:p>
        </p:txBody>
      </p:sp>
      <p:sp>
        <p:nvSpPr>
          <p:cNvPr id="398343" name="Text Box 7">
            <a:extLst>
              <a:ext uri="{FF2B5EF4-FFF2-40B4-BE49-F238E27FC236}">
                <a16:creationId xmlns:a16="http://schemas.microsoft.com/office/drawing/2014/main" id="{A0B70A80-620E-446A-942D-FFB4B404EF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581400"/>
            <a:ext cx="990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800">
                <a:solidFill>
                  <a:schemeClr val="accent2"/>
                </a:solidFill>
                <a:latin typeface="Times New Roman" panose="02020603050405020304" pitchFamily="18" charset="0"/>
              </a:rPr>
              <a:t>Gets</a:t>
            </a:r>
            <a:endParaRPr lang="en-US" altLang="en-US" sz="2400" b="1"/>
          </a:p>
        </p:txBody>
      </p:sp>
      <p:sp>
        <p:nvSpPr>
          <p:cNvPr id="398344" name="Line 8">
            <a:extLst>
              <a:ext uri="{FF2B5EF4-FFF2-40B4-BE49-F238E27FC236}">
                <a16:creationId xmlns:a16="http://schemas.microsoft.com/office/drawing/2014/main" id="{28D67962-57E6-4714-8574-11B58DD8DFB7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4400" y="2057400"/>
            <a:ext cx="0" cy="3505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8345" name="Line 9">
            <a:extLst>
              <a:ext uri="{FF2B5EF4-FFF2-40B4-BE49-F238E27FC236}">
                <a16:creationId xmlns:a16="http://schemas.microsoft.com/office/drawing/2014/main" id="{EE46A825-2362-4873-8980-ECB4B821915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724400" y="20574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8346" name="Line 10">
            <a:extLst>
              <a:ext uri="{FF2B5EF4-FFF2-40B4-BE49-F238E27FC236}">
                <a16:creationId xmlns:a16="http://schemas.microsoft.com/office/drawing/2014/main" id="{F9149ED7-685D-4E10-BB77-5211B77775BD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3733800"/>
            <a:ext cx="4038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8347" name="Line 11">
            <a:extLst>
              <a:ext uri="{FF2B5EF4-FFF2-40B4-BE49-F238E27FC236}">
                <a16:creationId xmlns:a16="http://schemas.microsoft.com/office/drawing/2014/main" id="{9DA8E2FA-A44F-4BBB-B359-408342DA5A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3733800"/>
            <a:ext cx="304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8348" name="Line 12">
            <a:extLst>
              <a:ext uri="{FF2B5EF4-FFF2-40B4-BE49-F238E27FC236}">
                <a16:creationId xmlns:a16="http://schemas.microsoft.com/office/drawing/2014/main" id="{39F8AAD0-3E65-45BA-90E7-854C660F3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105400"/>
            <a:ext cx="685800" cy="685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8349" name="Line 13">
            <a:extLst>
              <a:ext uri="{FF2B5EF4-FFF2-40B4-BE49-F238E27FC236}">
                <a16:creationId xmlns:a16="http://schemas.microsoft.com/office/drawing/2014/main" id="{386BF175-7D85-4E78-943E-9E9F9562D5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362200" y="5029200"/>
            <a:ext cx="76200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8350" name="Text Box 14">
            <a:extLst>
              <a:ext uri="{FF2B5EF4-FFF2-40B4-BE49-F238E27FC236}">
                <a16:creationId xmlns:a16="http://schemas.microsoft.com/office/drawing/2014/main" id="{E7902A0A-E9A7-40E9-839C-44D0565FAC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791200"/>
            <a:ext cx="1981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800" b="1">
                <a:solidFill>
                  <a:srgbClr val="133B73"/>
                </a:solidFill>
              </a:rPr>
              <a:t>Cost Reduction</a:t>
            </a:r>
            <a:endParaRPr lang="en-US" altLang="en-US" sz="1800"/>
          </a:p>
        </p:txBody>
      </p:sp>
      <p:sp>
        <p:nvSpPr>
          <p:cNvPr id="398351" name="Text Box 15">
            <a:extLst>
              <a:ext uri="{FF2B5EF4-FFF2-40B4-BE49-F238E27FC236}">
                <a16:creationId xmlns:a16="http://schemas.microsoft.com/office/drawing/2014/main" id="{6E867632-4ADD-4EC2-82C5-48CCD0656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791200"/>
            <a:ext cx="1371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800" b="1">
                <a:solidFill>
                  <a:srgbClr val="133B73"/>
                </a:solidFill>
              </a:rPr>
              <a:t>Eliminate</a:t>
            </a:r>
            <a:endParaRPr lang="en-US" altLang="en-US" sz="1800" b="1"/>
          </a:p>
        </p:txBody>
      </p:sp>
      <p:sp>
        <p:nvSpPr>
          <p:cNvPr id="398352" name="Text Box 16">
            <a:extLst>
              <a:ext uri="{FF2B5EF4-FFF2-40B4-BE49-F238E27FC236}">
                <a16:creationId xmlns:a16="http://schemas.microsoft.com/office/drawing/2014/main" id="{F23F8739-5B35-48FA-B0D4-F3F2F271B7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286000"/>
            <a:ext cx="2057400" cy="1054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800">
                <a:solidFill>
                  <a:srgbClr val="133B73"/>
                </a:solidFill>
                <a:latin typeface="Times New Roman" panose="02020603050405020304" pitchFamily="18" charset="0"/>
              </a:rPr>
              <a:t>Customer wants it and does not get it</a:t>
            </a:r>
            <a:endParaRPr lang="en-US" altLang="en-US" sz="1800">
              <a:latin typeface="Times New Roman" panose="02020603050405020304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</a:rPr>
              <a:t>(</a:t>
            </a:r>
            <a:r>
              <a:rPr lang="en-US" altLang="en-US" sz="1800">
                <a:solidFill>
                  <a:srgbClr val="133B73"/>
                </a:solidFill>
                <a:latin typeface="Times New Roman" panose="02020603050405020304" pitchFamily="18" charset="0"/>
              </a:rPr>
              <a:t>Danger : Move to</a:t>
            </a:r>
            <a:r>
              <a:rPr lang="en-US" altLang="en-US" sz="1800">
                <a:latin typeface="Times New Roman" panose="02020603050405020304" pitchFamily="18" charset="0"/>
              </a:rPr>
              <a:t> </a:t>
            </a:r>
            <a:endParaRPr lang="en-US" altLang="en-US" sz="2000">
              <a:latin typeface="Times New Roman" panose="02020603050405020304" pitchFamily="18" charset="0"/>
            </a:endParaRPr>
          </a:p>
        </p:txBody>
      </p:sp>
      <p:sp>
        <p:nvSpPr>
          <p:cNvPr id="398353" name="Line 17">
            <a:extLst>
              <a:ext uri="{FF2B5EF4-FFF2-40B4-BE49-F238E27FC236}">
                <a16:creationId xmlns:a16="http://schemas.microsoft.com/office/drawing/2014/main" id="{5C1496B4-025E-43CC-BF71-7E1F7A30D41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3200400"/>
            <a:ext cx="533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8354" name="Text Box 18">
            <a:extLst>
              <a:ext uri="{FF2B5EF4-FFF2-40B4-BE49-F238E27FC236}">
                <a16:creationId xmlns:a16="http://schemas.microsoft.com/office/drawing/2014/main" id="{9218BBD0-0F11-4D64-ABC3-A039A4D8A2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297180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>
                <a:latin typeface="Times New Roman" panose="02020603050405020304" pitchFamily="18" charset="0"/>
              </a:rPr>
              <a:t>)</a:t>
            </a:r>
            <a:endParaRPr lang="en-US" altLang="en-US" sz="2400"/>
          </a:p>
        </p:txBody>
      </p:sp>
      <p:sp>
        <p:nvSpPr>
          <p:cNvPr id="398355" name="Text Box 19">
            <a:extLst>
              <a:ext uri="{FF2B5EF4-FFF2-40B4-BE49-F238E27FC236}">
                <a16:creationId xmlns:a16="http://schemas.microsoft.com/office/drawing/2014/main" id="{5C73E537-5F72-4B8F-8876-57DFA0159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2286000"/>
            <a:ext cx="167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800">
                <a:solidFill>
                  <a:srgbClr val="133B73"/>
                </a:solidFill>
                <a:latin typeface="Times New Roman" panose="02020603050405020304" pitchFamily="18" charset="0"/>
              </a:rPr>
              <a:t>Customer wants it and gets it</a:t>
            </a: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398356" name="Text Box 20">
            <a:extLst>
              <a:ext uri="{FF2B5EF4-FFF2-40B4-BE49-F238E27FC236}">
                <a16:creationId xmlns:a16="http://schemas.microsoft.com/office/drawing/2014/main" id="{8CEA8C75-741A-4E84-8D4F-D8345B77D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114800"/>
            <a:ext cx="17526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800">
                <a:solidFill>
                  <a:srgbClr val="133B73"/>
                </a:solidFill>
                <a:latin typeface="Times New Roman" panose="02020603050405020304" pitchFamily="18" charset="0"/>
              </a:rPr>
              <a:t>Customer does not want it and does not get it</a:t>
            </a: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398357" name="Text Box 21">
            <a:extLst>
              <a:ext uri="{FF2B5EF4-FFF2-40B4-BE49-F238E27FC236}">
                <a16:creationId xmlns:a16="http://schemas.microsoft.com/office/drawing/2014/main" id="{EC5CD727-2CCD-49D8-8730-96B06685A5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114800"/>
            <a:ext cx="1828800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800">
                <a:solidFill>
                  <a:srgbClr val="133B73"/>
                </a:solidFill>
                <a:latin typeface="Times New Roman" panose="02020603050405020304" pitchFamily="18" charset="0"/>
              </a:rPr>
              <a:t>Customer does not want it and gets it anyway</a:t>
            </a:r>
            <a:endParaRPr lang="en-US" altLang="en-US" sz="1800">
              <a:latin typeface="Times New Roman" panose="02020603050405020304" pitchFamily="18" charset="0"/>
            </a:endParaRPr>
          </a:p>
        </p:txBody>
      </p:sp>
      <p:sp>
        <p:nvSpPr>
          <p:cNvPr id="398358" name="Text Box 22">
            <a:extLst>
              <a:ext uri="{FF2B5EF4-FFF2-40B4-BE49-F238E27FC236}">
                <a16:creationId xmlns:a16="http://schemas.microsoft.com/office/drawing/2014/main" id="{2FDE532A-EEF5-4DB8-A71F-52D92A5041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2971800"/>
            <a:ext cx="1219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800">
                <a:solidFill>
                  <a:srgbClr val="133B73"/>
                </a:solidFill>
                <a:latin typeface="Times New Roman" panose="02020603050405020304" pitchFamily="18" charset="0"/>
              </a:rPr>
              <a:t>(Bingo!)</a:t>
            </a:r>
            <a:endParaRPr lang="en-US" altLang="en-US" sz="2400"/>
          </a:p>
        </p:txBody>
      </p:sp>
      <p:sp>
        <p:nvSpPr>
          <p:cNvPr id="398359" name="Text Box 23">
            <a:extLst>
              <a:ext uri="{FF2B5EF4-FFF2-40B4-BE49-F238E27FC236}">
                <a16:creationId xmlns:a16="http://schemas.microsoft.com/office/drawing/2014/main" id="{A7D4F62F-D70A-46CD-9D86-EB9F1EB1DD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6384925"/>
            <a:ext cx="297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/>
              <a:t>Source:  Bhote, Keki R.  </a:t>
            </a:r>
            <a:r>
              <a:rPr lang="en-US" altLang="en-US" sz="1000" i="1"/>
              <a:t>Beyond Customer Satisfaction to Customer Loyalty</a:t>
            </a:r>
            <a:r>
              <a:rPr lang="en-US" altLang="en-US" sz="1000"/>
              <a:t>.  AMA Management Briefing. 1996.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Rectangle 2">
            <a:extLst>
              <a:ext uri="{FF2B5EF4-FFF2-40B4-BE49-F238E27FC236}">
                <a16:creationId xmlns:a16="http://schemas.microsoft.com/office/drawing/2014/main" id="{781AD7EE-3F95-468C-9075-9C7355C29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>
            <a:lvl1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1pPr>
            <a:lvl2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2pPr>
            <a:lvl3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3pPr>
            <a:lvl4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4pPr>
            <a:lvl5pPr algn="ctr"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133B73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b="1">
                <a:solidFill>
                  <a:srgbClr val="F44000"/>
                </a:solidFill>
              </a:rPr>
              <a:t>Focusing on the Customer :</a:t>
            </a:r>
            <a:br>
              <a:rPr lang="en-US" altLang="en-US" sz="3200" b="1">
                <a:solidFill>
                  <a:srgbClr val="F44000"/>
                </a:solidFill>
              </a:rPr>
            </a:br>
            <a:r>
              <a:rPr lang="en-US" altLang="en-US" sz="2800" b="1">
                <a:solidFill>
                  <a:srgbClr val="F44000"/>
                </a:solidFill>
              </a:rPr>
              <a:t>Principal Modes of Customer Feedback</a:t>
            </a:r>
            <a:endParaRPr lang="en-US" altLang="en-US" sz="2000"/>
          </a:p>
        </p:txBody>
      </p:sp>
      <p:sp>
        <p:nvSpPr>
          <p:cNvPr id="399363" name="Text Box 3">
            <a:extLst>
              <a:ext uri="{FF2B5EF4-FFF2-40B4-BE49-F238E27FC236}">
                <a16:creationId xmlns:a16="http://schemas.microsoft.com/office/drawing/2014/main" id="{35DDE594-8F0B-415C-86AE-635499342F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057400"/>
            <a:ext cx="4267200" cy="297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1.  Mail Surveys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2.  Telephone Surveys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3.  Focus groups, round tables, 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     clinics, panels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4.  Top management visits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5.  Soliciting non-customers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     </a:t>
            </a:r>
            <a:endParaRPr lang="en-US" altLang="en-US" sz="2400"/>
          </a:p>
        </p:txBody>
      </p:sp>
      <p:sp>
        <p:nvSpPr>
          <p:cNvPr id="399364" name="Text Box 4">
            <a:extLst>
              <a:ext uri="{FF2B5EF4-FFF2-40B4-BE49-F238E27FC236}">
                <a16:creationId xmlns:a16="http://schemas.microsoft.com/office/drawing/2014/main" id="{DC9044E3-CB7E-475E-B67D-3285E99FC7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057400"/>
            <a:ext cx="4267200" cy="297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AC800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FF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6.  Soliciting former customers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7.  Inputs from customer-contact 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      personnel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8.  One-on-one interviews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9.  Mass customization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10.  Learning relationships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en-US" altLang="en-US" sz="2200">
                <a:solidFill>
                  <a:srgbClr val="133B73"/>
                </a:solidFill>
                <a:latin typeface="Times New Roman" panose="02020603050405020304" pitchFamily="18" charset="0"/>
              </a:rPr>
              <a:t>     </a:t>
            </a:r>
            <a:endParaRPr lang="en-US" altLang="en-US" sz="2400"/>
          </a:p>
        </p:txBody>
      </p:sp>
      <p:sp>
        <p:nvSpPr>
          <p:cNvPr id="399365" name="Text Box 5">
            <a:extLst>
              <a:ext uri="{FF2B5EF4-FFF2-40B4-BE49-F238E27FC236}">
                <a16:creationId xmlns:a16="http://schemas.microsoft.com/office/drawing/2014/main" id="{61593DAF-89AA-4D2C-AECE-476AA96C4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6400800"/>
            <a:ext cx="297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000"/>
              <a:t>Source:  Bhote, Keki R.  </a:t>
            </a:r>
            <a:r>
              <a:rPr lang="en-US" altLang="en-US" sz="1000" i="1"/>
              <a:t>Beyond Customer Satisfaction to Customer Loyalty</a:t>
            </a:r>
            <a:r>
              <a:rPr lang="en-US" altLang="en-US" sz="1000"/>
              <a:t>.  AMA Management Briefing. 1996.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4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anose="02020404030301010803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CB80665A74C434BBCA358CE58E8AAFC" ma:contentTypeVersion="13" ma:contentTypeDescription="Create a new document." ma:contentTypeScope="" ma:versionID="41d2cc373469a68942c75a693e88f087">
  <xsd:schema xmlns:xsd="http://www.w3.org/2001/XMLSchema" xmlns:xs="http://www.w3.org/2001/XMLSchema" xmlns:p="http://schemas.microsoft.com/office/2006/metadata/properties" xmlns:ns3="68520e0d-8cd6-4408-b2b5-cfccb43817e9" xmlns:ns4="46f0f826-bfff-40d0-b0c2-abd3e5c0c4f3" targetNamespace="http://schemas.microsoft.com/office/2006/metadata/properties" ma:root="true" ma:fieldsID="c74da7431f4708f58cf566a58d1482b2" ns3:_="" ns4:_="">
    <xsd:import namespace="68520e0d-8cd6-4408-b2b5-cfccb43817e9"/>
    <xsd:import namespace="46f0f826-bfff-40d0-b0c2-abd3e5c0c4f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520e0d-8cd6-4408-b2b5-cfccb43817e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f0f826-bfff-40d0-b0c2-abd3e5c0c4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6664EDA-9327-4EAE-9A10-B00A9065BD9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5A11789-1709-4221-A000-0BC80F9C8E6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3D8042-3AF8-46B6-BE06-8A2618CBE0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520e0d-8cd6-4408-b2b5-cfccb43817e9"/>
    <ds:schemaRef ds:uri="46f0f826-bfff-40d0-b0c2-abd3e5c0c4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7974</TotalTime>
  <Words>1229</Words>
  <Application>Microsoft Office PowerPoint</Application>
  <PresentationFormat>On-screen Show (4:3)</PresentationFormat>
  <Paragraphs>168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Garamond</vt:lpstr>
      <vt:lpstr>Times New Roman</vt:lpstr>
      <vt:lpstr>Default Design</vt:lpstr>
      <vt:lpstr>Document</vt:lpstr>
      <vt:lpstr>Beyond Customer Satisfaction to Customer Loyalty by Keki R. Bhote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Share Our Strength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SOS Staff</dc:creator>
  <cp:lastModifiedBy>Edward Robinson</cp:lastModifiedBy>
  <cp:revision>121</cp:revision>
  <cp:lastPrinted>2000-09-22T13:25:23Z</cp:lastPrinted>
  <dcterms:created xsi:type="dcterms:W3CDTF">2000-01-10T20:19:51Z</dcterms:created>
  <dcterms:modified xsi:type="dcterms:W3CDTF">2025-11-02T04:06:18Z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0x010100CCB80665A74C434BBCA358CE58E8AAFC</vt:lpwstr>
  </property>
</Properties>
</file>