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292" r:id="rId2"/>
    <p:sldId id="288" r:id="rId3"/>
    <p:sldId id="280" r:id="rId4"/>
    <p:sldId id="290" r:id="rId5"/>
    <p:sldId id="291" r:id="rId6"/>
    <p:sldId id="289" r:id="rId7"/>
    <p:sldId id="282" r:id="rId8"/>
    <p:sldId id="284" r:id="rId9"/>
    <p:sldId id="283" r:id="rId10"/>
    <p:sldId id="285" r:id="rId11"/>
    <p:sldId id="286" r:id="rId12"/>
    <p:sldId id="287" r:id="rId13"/>
    <p:sldId id="310" r:id="rId14"/>
  </p:sldIdLst>
  <p:sldSz cx="9144000" cy="6858000" type="screen4x3"/>
  <p:notesSz cx="7007225" cy="9293225"/>
  <p:defaultTextStyle>
    <a:defPPr>
      <a:defRPr lang="en-US"/>
    </a:defPPr>
    <a:lvl1pPr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Garamond" panose="02020404030301010803" pitchFamily="18" charset="0"/>
        <a:ea typeface="+mn-ea"/>
        <a:cs typeface="+mn-cs"/>
      </a:defRPr>
    </a:lvl5pPr>
    <a:lvl6pPr marL="2286000" algn="l" defTabSz="914400" rtl="0" eaLnBrk="1" latinLnBrk="0" hangingPunct="1">
      <a:defRPr sz="2400" kern="1200">
        <a:solidFill>
          <a:schemeClr val="tx1"/>
        </a:solidFill>
        <a:latin typeface="Garamond" panose="02020404030301010803" pitchFamily="18" charset="0"/>
        <a:ea typeface="+mn-ea"/>
        <a:cs typeface="+mn-cs"/>
      </a:defRPr>
    </a:lvl6pPr>
    <a:lvl7pPr marL="2743200" algn="l" defTabSz="914400" rtl="0" eaLnBrk="1" latinLnBrk="0" hangingPunct="1">
      <a:defRPr sz="2400" kern="1200">
        <a:solidFill>
          <a:schemeClr val="tx1"/>
        </a:solidFill>
        <a:latin typeface="Garamond" panose="02020404030301010803" pitchFamily="18" charset="0"/>
        <a:ea typeface="+mn-ea"/>
        <a:cs typeface="+mn-cs"/>
      </a:defRPr>
    </a:lvl7pPr>
    <a:lvl8pPr marL="3200400" algn="l" defTabSz="914400" rtl="0" eaLnBrk="1" latinLnBrk="0" hangingPunct="1">
      <a:defRPr sz="2400" kern="1200">
        <a:solidFill>
          <a:schemeClr val="tx1"/>
        </a:solidFill>
        <a:latin typeface="Garamond" panose="02020404030301010803" pitchFamily="18" charset="0"/>
        <a:ea typeface="+mn-ea"/>
        <a:cs typeface="+mn-cs"/>
      </a:defRPr>
    </a:lvl8pPr>
    <a:lvl9pPr marL="3657600" algn="l" defTabSz="914400" rtl="0" eaLnBrk="1" latinLnBrk="0" hangingPunct="1">
      <a:defRPr sz="2400"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C800"/>
    <a:srgbClr val="133B7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F50003-69B7-4662-9BFB-E7238920A972}" v="19" dt="2024-05-27T16:33:40.8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49" d="100"/>
          <a:sy n="149" d="100"/>
        </p:scale>
        <p:origin x="20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770" y="-84"/>
      </p:cViewPr>
      <p:guideLst>
        <p:guide orient="horz" pos="2927"/>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ward Robinson" userId="0b65552c-814d-45bd-8e09-b5a166dd20e8" providerId="ADAL" clId="{32F50003-69B7-4662-9BFB-E7238920A972}"/>
    <pc:docChg chg="addSld modSld">
      <pc:chgData name="Edward Robinson" userId="0b65552c-814d-45bd-8e09-b5a166dd20e8" providerId="ADAL" clId="{32F50003-69B7-4662-9BFB-E7238920A972}" dt="2024-05-27T16:33:43.660" v="135" actId="1076"/>
      <pc:docMkLst>
        <pc:docMk/>
      </pc:docMkLst>
      <pc:sldChg chg="modSp">
        <pc:chgData name="Edward Robinson" userId="0b65552c-814d-45bd-8e09-b5a166dd20e8" providerId="ADAL" clId="{32F50003-69B7-4662-9BFB-E7238920A972}" dt="2024-05-27T16:23:07.337" v="3" actId="255"/>
        <pc:sldMkLst>
          <pc:docMk/>
          <pc:sldMk cId="0" sldId="280"/>
        </pc:sldMkLst>
        <pc:spChg chg="mod">
          <ac:chgData name="Edward Robinson" userId="0b65552c-814d-45bd-8e09-b5a166dd20e8" providerId="ADAL" clId="{32F50003-69B7-4662-9BFB-E7238920A972}" dt="2024-05-27T16:23:07.337" v="3" actId="255"/>
          <ac:spMkLst>
            <pc:docMk/>
            <pc:sldMk cId="0" sldId="280"/>
            <ac:spMk id="138243" creationId="{A7D939E6-6373-4381-9A1C-794A08007331}"/>
          </ac:spMkLst>
        </pc:spChg>
      </pc:sldChg>
      <pc:sldChg chg="modSp mod">
        <pc:chgData name="Edward Robinson" userId="0b65552c-814d-45bd-8e09-b5a166dd20e8" providerId="ADAL" clId="{32F50003-69B7-4662-9BFB-E7238920A972}" dt="2024-05-27T16:31:09.796" v="94" actId="255"/>
        <pc:sldMkLst>
          <pc:docMk/>
          <pc:sldMk cId="0" sldId="282"/>
        </pc:sldMkLst>
        <pc:spChg chg="mod">
          <ac:chgData name="Edward Robinson" userId="0b65552c-814d-45bd-8e09-b5a166dd20e8" providerId="ADAL" clId="{32F50003-69B7-4662-9BFB-E7238920A972}" dt="2024-05-27T16:31:09.796" v="94" actId="255"/>
          <ac:spMkLst>
            <pc:docMk/>
            <pc:sldMk cId="0" sldId="282"/>
            <ac:spMk id="142339" creationId="{71B5AE2F-C7A5-4580-B5A2-CEB9D13DAD82}"/>
          </ac:spMkLst>
        </pc:spChg>
      </pc:sldChg>
      <pc:sldChg chg="modSp mod">
        <pc:chgData name="Edward Robinson" userId="0b65552c-814d-45bd-8e09-b5a166dd20e8" providerId="ADAL" clId="{32F50003-69B7-4662-9BFB-E7238920A972}" dt="2024-05-27T16:31:51.658" v="99" actId="20577"/>
        <pc:sldMkLst>
          <pc:docMk/>
          <pc:sldMk cId="0" sldId="283"/>
        </pc:sldMkLst>
        <pc:spChg chg="mod">
          <ac:chgData name="Edward Robinson" userId="0b65552c-814d-45bd-8e09-b5a166dd20e8" providerId="ADAL" clId="{32F50003-69B7-4662-9BFB-E7238920A972}" dt="2024-05-27T16:31:51.658" v="99" actId="20577"/>
          <ac:spMkLst>
            <pc:docMk/>
            <pc:sldMk cId="0" sldId="283"/>
            <ac:spMk id="143363" creationId="{08445A0C-ED07-49E8-9E32-70C20D2923A2}"/>
          </ac:spMkLst>
        </pc:spChg>
      </pc:sldChg>
      <pc:sldChg chg="modSp mod">
        <pc:chgData name="Edward Robinson" userId="0b65552c-814d-45bd-8e09-b5a166dd20e8" providerId="ADAL" clId="{32F50003-69B7-4662-9BFB-E7238920A972}" dt="2024-05-27T16:30:58.131" v="93" actId="255"/>
        <pc:sldMkLst>
          <pc:docMk/>
          <pc:sldMk cId="0" sldId="284"/>
        </pc:sldMkLst>
        <pc:spChg chg="mod">
          <ac:chgData name="Edward Robinson" userId="0b65552c-814d-45bd-8e09-b5a166dd20e8" providerId="ADAL" clId="{32F50003-69B7-4662-9BFB-E7238920A972}" dt="2024-05-27T16:30:58.131" v="93" actId="255"/>
          <ac:spMkLst>
            <pc:docMk/>
            <pc:sldMk cId="0" sldId="284"/>
            <ac:spMk id="144387" creationId="{307DFC38-9510-48BE-8221-0080E9352E42}"/>
          </ac:spMkLst>
        </pc:spChg>
      </pc:sldChg>
      <pc:sldChg chg="modSp mod">
        <pc:chgData name="Edward Robinson" userId="0b65552c-814d-45bd-8e09-b5a166dd20e8" providerId="ADAL" clId="{32F50003-69B7-4662-9BFB-E7238920A972}" dt="2024-05-27T16:32:20.911" v="112" actId="20577"/>
        <pc:sldMkLst>
          <pc:docMk/>
          <pc:sldMk cId="0" sldId="285"/>
        </pc:sldMkLst>
        <pc:spChg chg="mod">
          <ac:chgData name="Edward Robinson" userId="0b65552c-814d-45bd-8e09-b5a166dd20e8" providerId="ADAL" clId="{32F50003-69B7-4662-9BFB-E7238920A972}" dt="2024-05-27T16:32:20.911" v="112" actId="20577"/>
          <ac:spMkLst>
            <pc:docMk/>
            <pc:sldMk cId="0" sldId="285"/>
            <ac:spMk id="145411" creationId="{84E59E1D-8C92-454C-8B21-C8316282C7F0}"/>
          </ac:spMkLst>
        </pc:spChg>
      </pc:sldChg>
      <pc:sldChg chg="modSp mod">
        <pc:chgData name="Edward Robinson" userId="0b65552c-814d-45bd-8e09-b5a166dd20e8" providerId="ADAL" clId="{32F50003-69B7-4662-9BFB-E7238920A972}" dt="2024-05-27T16:32:35.011" v="114" actId="255"/>
        <pc:sldMkLst>
          <pc:docMk/>
          <pc:sldMk cId="0" sldId="286"/>
        </pc:sldMkLst>
        <pc:spChg chg="mod">
          <ac:chgData name="Edward Robinson" userId="0b65552c-814d-45bd-8e09-b5a166dd20e8" providerId="ADAL" clId="{32F50003-69B7-4662-9BFB-E7238920A972}" dt="2024-05-27T16:32:35.011" v="114" actId="255"/>
          <ac:spMkLst>
            <pc:docMk/>
            <pc:sldMk cId="0" sldId="286"/>
            <ac:spMk id="146435" creationId="{AE43B0B6-F556-48D1-AAA6-6F6EC443D2D8}"/>
          </ac:spMkLst>
        </pc:spChg>
      </pc:sldChg>
      <pc:sldChg chg="modSp mod">
        <pc:chgData name="Edward Robinson" userId="0b65552c-814d-45bd-8e09-b5a166dd20e8" providerId="ADAL" clId="{32F50003-69B7-4662-9BFB-E7238920A972}" dt="2024-05-27T16:32:52.197" v="117" actId="1076"/>
        <pc:sldMkLst>
          <pc:docMk/>
          <pc:sldMk cId="0" sldId="287"/>
        </pc:sldMkLst>
        <pc:spChg chg="mod">
          <ac:chgData name="Edward Robinson" userId="0b65552c-814d-45bd-8e09-b5a166dd20e8" providerId="ADAL" clId="{32F50003-69B7-4662-9BFB-E7238920A972}" dt="2024-05-27T16:32:52.197" v="117" actId="1076"/>
          <ac:spMkLst>
            <pc:docMk/>
            <pc:sldMk cId="0" sldId="287"/>
            <ac:spMk id="147459" creationId="{0FEE58E7-30B1-4410-9215-EE538EF9BDDB}"/>
          </ac:spMkLst>
        </pc:spChg>
      </pc:sldChg>
      <pc:sldChg chg="modSp">
        <pc:chgData name="Edward Robinson" userId="0b65552c-814d-45bd-8e09-b5a166dd20e8" providerId="ADAL" clId="{32F50003-69B7-4662-9BFB-E7238920A972}" dt="2024-05-27T16:22:58.503" v="2" actId="1076"/>
        <pc:sldMkLst>
          <pc:docMk/>
          <pc:sldMk cId="0" sldId="288"/>
        </pc:sldMkLst>
        <pc:spChg chg="mod">
          <ac:chgData name="Edward Robinson" userId="0b65552c-814d-45bd-8e09-b5a166dd20e8" providerId="ADAL" clId="{32F50003-69B7-4662-9BFB-E7238920A972}" dt="2024-05-27T16:22:58.503" v="2" actId="1076"/>
          <ac:spMkLst>
            <pc:docMk/>
            <pc:sldMk cId="0" sldId="288"/>
            <ac:spMk id="148482" creationId="{DCD7CF6F-85DF-41BB-9335-4C88E83CC832}"/>
          </ac:spMkLst>
        </pc:spChg>
      </pc:sldChg>
      <pc:sldChg chg="modSp mod">
        <pc:chgData name="Edward Robinson" userId="0b65552c-814d-45bd-8e09-b5a166dd20e8" providerId="ADAL" clId="{32F50003-69B7-4662-9BFB-E7238920A972}" dt="2024-05-27T16:25:30.771" v="28" actId="255"/>
        <pc:sldMkLst>
          <pc:docMk/>
          <pc:sldMk cId="0" sldId="289"/>
        </pc:sldMkLst>
        <pc:spChg chg="mod">
          <ac:chgData name="Edward Robinson" userId="0b65552c-814d-45bd-8e09-b5a166dd20e8" providerId="ADAL" clId="{32F50003-69B7-4662-9BFB-E7238920A972}" dt="2024-05-27T16:25:30.771" v="28" actId="255"/>
          <ac:spMkLst>
            <pc:docMk/>
            <pc:sldMk cId="0" sldId="289"/>
            <ac:spMk id="151555" creationId="{FF590644-9070-47E6-8124-FF644DD13600}"/>
          </ac:spMkLst>
        </pc:spChg>
      </pc:sldChg>
      <pc:sldChg chg="modSp mod">
        <pc:chgData name="Edward Robinson" userId="0b65552c-814d-45bd-8e09-b5a166dd20e8" providerId="ADAL" clId="{32F50003-69B7-4662-9BFB-E7238920A972}" dt="2024-05-27T16:24:03.185" v="14" actId="6549"/>
        <pc:sldMkLst>
          <pc:docMk/>
          <pc:sldMk cId="0" sldId="290"/>
        </pc:sldMkLst>
        <pc:spChg chg="mod">
          <ac:chgData name="Edward Robinson" userId="0b65552c-814d-45bd-8e09-b5a166dd20e8" providerId="ADAL" clId="{32F50003-69B7-4662-9BFB-E7238920A972}" dt="2024-05-27T16:24:03.185" v="14" actId="6549"/>
          <ac:spMkLst>
            <pc:docMk/>
            <pc:sldMk cId="0" sldId="290"/>
            <ac:spMk id="152579" creationId="{F03054C9-B836-42C1-BB93-C0D08E2D3EE1}"/>
          </ac:spMkLst>
        </pc:spChg>
      </pc:sldChg>
      <pc:sldChg chg="modSp mod">
        <pc:chgData name="Edward Robinson" userId="0b65552c-814d-45bd-8e09-b5a166dd20e8" providerId="ADAL" clId="{32F50003-69B7-4662-9BFB-E7238920A972}" dt="2024-05-27T16:25:06.582" v="25" actId="1076"/>
        <pc:sldMkLst>
          <pc:docMk/>
          <pc:sldMk cId="0" sldId="291"/>
        </pc:sldMkLst>
        <pc:spChg chg="mod">
          <ac:chgData name="Edward Robinson" userId="0b65552c-814d-45bd-8e09-b5a166dd20e8" providerId="ADAL" clId="{32F50003-69B7-4662-9BFB-E7238920A972}" dt="2024-05-27T16:25:06.582" v="25" actId="1076"/>
          <ac:spMkLst>
            <pc:docMk/>
            <pc:sldMk cId="0" sldId="291"/>
            <ac:spMk id="153603" creationId="{9DE7C043-56D4-41AA-97AA-C02F24C4C45A}"/>
          </ac:spMkLst>
        </pc:spChg>
      </pc:sldChg>
      <pc:sldChg chg="modSp mod">
        <pc:chgData name="Edward Robinson" userId="0b65552c-814d-45bd-8e09-b5a166dd20e8" providerId="ADAL" clId="{32F50003-69B7-4662-9BFB-E7238920A972}" dt="2024-05-27T16:33:30.864" v="133" actId="1076"/>
        <pc:sldMkLst>
          <pc:docMk/>
          <pc:sldMk cId="789644190" sldId="292"/>
        </pc:sldMkLst>
        <pc:spChg chg="mod">
          <ac:chgData name="Edward Robinson" userId="0b65552c-814d-45bd-8e09-b5a166dd20e8" providerId="ADAL" clId="{32F50003-69B7-4662-9BFB-E7238920A972}" dt="2024-05-27T16:33:30.864" v="133" actId="1076"/>
          <ac:spMkLst>
            <pc:docMk/>
            <pc:sldMk cId="789644190" sldId="292"/>
            <ac:spMk id="2" creationId="{A05A9703-D8A2-E7A2-C85D-F9C004553BF2}"/>
          </ac:spMkLst>
        </pc:spChg>
        <pc:picChg chg="mod">
          <ac:chgData name="Edward Robinson" userId="0b65552c-814d-45bd-8e09-b5a166dd20e8" providerId="ADAL" clId="{32F50003-69B7-4662-9BFB-E7238920A972}" dt="2024-05-27T16:33:28.266" v="132" actId="14100"/>
          <ac:picMkLst>
            <pc:docMk/>
            <pc:sldMk cId="789644190" sldId="292"/>
            <ac:picMk id="5" creationId="{58E7BB48-7684-9869-771F-0D5ECAC8DD62}"/>
          </ac:picMkLst>
        </pc:picChg>
      </pc:sldChg>
      <pc:sldChg chg="modSp add mod">
        <pc:chgData name="Edward Robinson" userId="0b65552c-814d-45bd-8e09-b5a166dd20e8" providerId="ADAL" clId="{32F50003-69B7-4662-9BFB-E7238920A972}" dt="2024-05-27T16:33:43.660" v="135" actId="1076"/>
        <pc:sldMkLst>
          <pc:docMk/>
          <pc:sldMk cId="0" sldId="310"/>
        </pc:sldMkLst>
        <pc:spChg chg="mod">
          <ac:chgData name="Edward Robinson" userId="0b65552c-814d-45bd-8e09-b5a166dd20e8" providerId="ADAL" clId="{32F50003-69B7-4662-9BFB-E7238920A972}" dt="2024-05-27T16:33:40.805" v="134" actId="1076"/>
          <ac:spMkLst>
            <pc:docMk/>
            <pc:sldMk cId="0" sldId="310"/>
            <ac:spMk id="70658" creationId="{A00F84A4-9423-4651-B667-1DEE6DB4D61C}"/>
          </ac:spMkLst>
        </pc:spChg>
        <pc:picChg chg="mod">
          <ac:chgData name="Edward Robinson" userId="0b65552c-814d-45bd-8e09-b5a166dd20e8" providerId="ADAL" clId="{32F50003-69B7-4662-9BFB-E7238920A972}" dt="2024-05-27T16:33:43.660" v="135" actId="1076"/>
          <ac:picMkLst>
            <pc:docMk/>
            <pc:sldMk cId="0" sldId="310"/>
            <ac:picMk id="3" creationId="{F8789ACF-EF25-FECD-027C-FF0E4F8E52A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27AA2D2-45B5-452E-B9FB-AD82360BC7FC}"/>
              </a:ext>
            </a:extLst>
          </p:cNvPr>
          <p:cNvSpPr>
            <a:spLocks noGrp="1" noChangeArrowheads="1"/>
          </p:cNvSpPr>
          <p:nvPr>
            <p:ph type="hdr" sz="quarter"/>
          </p:nvPr>
        </p:nvSpPr>
        <p:spPr bwMode="auto">
          <a:xfrm>
            <a:off x="0" y="0"/>
            <a:ext cx="30368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8" tIns="46304" rIns="92608" bIns="46304" numCol="1" anchor="t" anchorCtr="0" compatLnSpc="1">
            <a:prstTxWarp prst="textNoShape">
              <a:avLst/>
            </a:prstTxWarp>
          </a:bodyPr>
          <a:lstStyle>
            <a:lvl1pPr defTabSz="925513">
              <a:defRPr sz="1200"/>
            </a:lvl1pPr>
          </a:lstStyle>
          <a:p>
            <a:endParaRPr lang="en-US" altLang="en-US"/>
          </a:p>
        </p:txBody>
      </p:sp>
      <p:sp>
        <p:nvSpPr>
          <p:cNvPr id="49155" name="Rectangle 3">
            <a:extLst>
              <a:ext uri="{FF2B5EF4-FFF2-40B4-BE49-F238E27FC236}">
                <a16:creationId xmlns:a16="http://schemas.microsoft.com/office/drawing/2014/main" id="{7A0423AF-76E6-48E4-ADF3-F6AC01F862FB}"/>
              </a:ext>
            </a:extLst>
          </p:cNvPr>
          <p:cNvSpPr>
            <a:spLocks noGrp="1" noChangeArrowheads="1"/>
          </p:cNvSpPr>
          <p:nvPr>
            <p:ph type="dt" idx="1"/>
          </p:nvPr>
        </p:nvSpPr>
        <p:spPr bwMode="auto">
          <a:xfrm>
            <a:off x="3970338" y="0"/>
            <a:ext cx="30368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8" tIns="46304" rIns="92608" bIns="46304" numCol="1" anchor="t" anchorCtr="0" compatLnSpc="1">
            <a:prstTxWarp prst="textNoShape">
              <a:avLst/>
            </a:prstTxWarp>
          </a:bodyPr>
          <a:lstStyle>
            <a:lvl1pPr algn="r" defTabSz="925513">
              <a:defRPr sz="1200"/>
            </a:lvl1pPr>
          </a:lstStyle>
          <a:p>
            <a:endParaRPr lang="en-US" altLang="en-US"/>
          </a:p>
        </p:txBody>
      </p:sp>
      <p:sp>
        <p:nvSpPr>
          <p:cNvPr id="49156" name="Rectangle 4">
            <a:extLst>
              <a:ext uri="{FF2B5EF4-FFF2-40B4-BE49-F238E27FC236}">
                <a16:creationId xmlns:a16="http://schemas.microsoft.com/office/drawing/2014/main" id="{E58C794C-9659-4A85-90D7-117386A50F99}"/>
              </a:ext>
            </a:extLst>
          </p:cNvPr>
          <p:cNvSpPr>
            <a:spLocks noGrp="1" noRot="1" noChangeAspect="1" noChangeArrowheads="1" noTextEdit="1"/>
          </p:cNvSpPr>
          <p:nvPr>
            <p:ph type="sldImg" idx="2"/>
          </p:nvPr>
        </p:nvSpPr>
        <p:spPr bwMode="auto">
          <a:xfrm>
            <a:off x="1177925" y="696913"/>
            <a:ext cx="4648200" cy="34845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a:extLst>
              <a:ext uri="{FF2B5EF4-FFF2-40B4-BE49-F238E27FC236}">
                <a16:creationId xmlns:a16="http://schemas.microsoft.com/office/drawing/2014/main" id="{4BCBAC18-C28B-4A34-99ED-FD7BFA7B80EE}"/>
              </a:ext>
            </a:extLst>
          </p:cNvPr>
          <p:cNvSpPr>
            <a:spLocks noGrp="1" noChangeArrowheads="1"/>
          </p:cNvSpPr>
          <p:nvPr>
            <p:ph type="body" sz="quarter" idx="3"/>
          </p:nvPr>
        </p:nvSpPr>
        <p:spPr bwMode="auto">
          <a:xfrm>
            <a:off x="935038" y="4414838"/>
            <a:ext cx="513715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8" tIns="46304" rIns="92608" bIns="4630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9158" name="Rectangle 6">
            <a:extLst>
              <a:ext uri="{FF2B5EF4-FFF2-40B4-BE49-F238E27FC236}">
                <a16:creationId xmlns:a16="http://schemas.microsoft.com/office/drawing/2014/main" id="{7EB8442E-A4AB-4495-B79E-9472C10DD426}"/>
              </a:ext>
            </a:extLst>
          </p:cNvPr>
          <p:cNvSpPr>
            <a:spLocks noGrp="1" noChangeArrowheads="1"/>
          </p:cNvSpPr>
          <p:nvPr>
            <p:ph type="ftr" sz="quarter" idx="4"/>
          </p:nvPr>
        </p:nvSpPr>
        <p:spPr bwMode="auto">
          <a:xfrm>
            <a:off x="0" y="8828088"/>
            <a:ext cx="30368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8" tIns="46304" rIns="92608" bIns="46304" numCol="1" anchor="b" anchorCtr="0" compatLnSpc="1">
            <a:prstTxWarp prst="textNoShape">
              <a:avLst/>
            </a:prstTxWarp>
          </a:bodyPr>
          <a:lstStyle>
            <a:lvl1pPr defTabSz="925513">
              <a:defRPr sz="1200"/>
            </a:lvl1pPr>
          </a:lstStyle>
          <a:p>
            <a:endParaRPr lang="en-US" altLang="en-US"/>
          </a:p>
        </p:txBody>
      </p:sp>
      <p:sp>
        <p:nvSpPr>
          <p:cNvPr id="49159" name="Rectangle 7">
            <a:extLst>
              <a:ext uri="{FF2B5EF4-FFF2-40B4-BE49-F238E27FC236}">
                <a16:creationId xmlns:a16="http://schemas.microsoft.com/office/drawing/2014/main" id="{1745B1AB-C4A0-49A0-80E2-1FD30CBCD0D3}"/>
              </a:ext>
            </a:extLst>
          </p:cNvPr>
          <p:cNvSpPr>
            <a:spLocks noGrp="1" noChangeArrowheads="1"/>
          </p:cNvSpPr>
          <p:nvPr>
            <p:ph type="sldNum" sz="quarter" idx="5"/>
          </p:nvPr>
        </p:nvSpPr>
        <p:spPr bwMode="auto">
          <a:xfrm>
            <a:off x="3970338" y="8828088"/>
            <a:ext cx="30368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08" tIns="46304" rIns="92608" bIns="46304" numCol="1" anchor="b" anchorCtr="0" compatLnSpc="1">
            <a:prstTxWarp prst="textNoShape">
              <a:avLst/>
            </a:prstTxWarp>
          </a:bodyPr>
          <a:lstStyle>
            <a:lvl1pPr algn="r" defTabSz="925513">
              <a:defRPr sz="1200"/>
            </a:lvl1pPr>
          </a:lstStyle>
          <a:p>
            <a:fld id="{D26D51BB-C634-4EF5-BE3F-1744C69B45D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34543AB-88D8-4468-BF36-00AC1D3755B1}"/>
              </a:ext>
            </a:extLst>
          </p:cNvPr>
          <p:cNvSpPr>
            <a:spLocks noGrp="1" noChangeArrowheads="1"/>
          </p:cNvSpPr>
          <p:nvPr>
            <p:ph type="sldNum" sz="quarter" idx="5"/>
          </p:nvPr>
        </p:nvSpPr>
        <p:spPr>
          <a:ln/>
        </p:spPr>
        <p:txBody>
          <a:bodyPr/>
          <a:lstStyle/>
          <a:p>
            <a:fld id="{D41BB80E-14AA-41CA-AB91-79C7FBF19CEF}" type="slidenum">
              <a:rPr lang="en-US" altLang="en-US"/>
              <a:pPr/>
              <a:t>2</a:t>
            </a:fld>
            <a:endParaRPr lang="en-US" altLang="en-US"/>
          </a:p>
        </p:txBody>
      </p:sp>
      <p:sp>
        <p:nvSpPr>
          <p:cNvPr id="149506" name="Rectangle 2">
            <a:extLst>
              <a:ext uri="{FF2B5EF4-FFF2-40B4-BE49-F238E27FC236}">
                <a16:creationId xmlns:a16="http://schemas.microsoft.com/office/drawing/2014/main" id="{664EB223-340F-4E48-A967-9E8659D7FA93}"/>
              </a:ext>
            </a:extLst>
          </p:cNvPr>
          <p:cNvSpPr>
            <a:spLocks noGrp="1" noRot="1" noChangeAspect="1" noChangeArrowheads="1" noTextEdit="1"/>
          </p:cNvSpPr>
          <p:nvPr>
            <p:ph type="sldImg"/>
          </p:nvPr>
        </p:nvSpPr>
        <p:spPr>
          <a:xfrm>
            <a:off x="1179513" y="696913"/>
            <a:ext cx="4645025" cy="3484562"/>
          </a:xfrm>
          <a:ln/>
        </p:spPr>
      </p:sp>
      <p:sp>
        <p:nvSpPr>
          <p:cNvPr id="149507" name="Rectangle 3">
            <a:extLst>
              <a:ext uri="{FF2B5EF4-FFF2-40B4-BE49-F238E27FC236}">
                <a16:creationId xmlns:a16="http://schemas.microsoft.com/office/drawing/2014/main" id="{819557E2-78AC-4378-8D5D-D13C326FB13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31F8B6A-F333-427D-A94A-D789AA47D3D0}"/>
              </a:ext>
            </a:extLst>
          </p:cNvPr>
          <p:cNvSpPr>
            <a:spLocks noGrp="1" noChangeArrowheads="1"/>
          </p:cNvSpPr>
          <p:nvPr>
            <p:ph type="sldNum" sz="quarter" idx="5"/>
          </p:nvPr>
        </p:nvSpPr>
        <p:spPr>
          <a:ln/>
        </p:spPr>
        <p:txBody>
          <a:bodyPr/>
          <a:lstStyle/>
          <a:p>
            <a:fld id="{0254D676-E56E-49FF-BA3B-9B8646DDA9F9}" type="slidenum">
              <a:rPr lang="en-US" altLang="en-US"/>
              <a:pPr/>
              <a:t>3</a:t>
            </a:fld>
            <a:endParaRPr lang="en-US" altLang="en-US"/>
          </a:p>
        </p:txBody>
      </p:sp>
      <p:sp>
        <p:nvSpPr>
          <p:cNvPr id="140290" name="Rectangle 2">
            <a:extLst>
              <a:ext uri="{FF2B5EF4-FFF2-40B4-BE49-F238E27FC236}">
                <a16:creationId xmlns:a16="http://schemas.microsoft.com/office/drawing/2014/main" id="{D6697DD1-F93A-43BA-8A07-486D889EF2D9}"/>
              </a:ext>
            </a:extLst>
          </p:cNvPr>
          <p:cNvSpPr>
            <a:spLocks noGrp="1" noRot="1" noChangeAspect="1" noChangeArrowheads="1" noTextEdit="1"/>
          </p:cNvSpPr>
          <p:nvPr>
            <p:ph type="sldImg"/>
          </p:nvPr>
        </p:nvSpPr>
        <p:spPr>
          <a:xfrm>
            <a:off x="1179513" y="696913"/>
            <a:ext cx="4645025" cy="3484562"/>
          </a:xfrm>
          <a:ln/>
        </p:spPr>
      </p:sp>
      <p:sp>
        <p:nvSpPr>
          <p:cNvPr id="140291" name="Rectangle 3">
            <a:extLst>
              <a:ext uri="{FF2B5EF4-FFF2-40B4-BE49-F238E27FC236}">
                <a16:creationId xmlns:a16="http://schemas.microsoft.com/office/drawing/2014/main" id="{4E6D6CA3-0369-40B6-983B-9B749B5166BD}"/>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oleObject" Target="../embeddings/oleObject1.bin"/><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292C0DD3-114A-49E0-A5BA-030A58F7C4BD}"/>
              </a:ext>
            </a:extLst>
          </p:cNvPr>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104452" name="Rectangle 4">
            <a:extLst>
              <a:ext uri="{FF2B5EF4-FFF2-40B4-BE49-F238E27FC236}">
                <a16:creationId xmlns:a16="http://schemas.microsoft.com/office/drawing/2014/main" id="{971057C8-6E3A-4AD3-A0DF-3A6C89082AAF}"/>
              </a:ext>
            </a:extLst>
          </p:cNvPr>
          <p:cNvSpPr>
            <a:spLocks noGrp="1" noChangeArrowheads="1"/>
          </p:cNvSpPr>
          <p:nvPr>
            <p:ph type="dt" sz="half" idx="2"/>
          </p:nvPr>
        </p:nvSpPr>
        <p:spPr>
          <a:xfrm>
            <a:off x="685800" y="6248400"/>
            <a:ext cx="1905000" cy="457200"/>
          </a:xfrm>
        </p:spPr>
        <p:txBody>
          <a:bodyPr/>
          <a:lstStyle>
            <a:lvl1pPr>
              <a:defRPr/>
            </a:lvl1pPr>
          </a:lstStyle>
          <a:p>
            <a:r>
              <a:rPr lang="en-US" altLang="en-US"/>
              <a:t>  </a:t>
            </a:r>
          </a:p>
          <a:p>
            <a:endParaRPr lang="en-US" altLang="en-US"/>
          </a:p>
        </p:txBody>
      </p:sp>
      <p:sp>
        <p:nvSpPr>
          <p:cNvPr id="104453" name="Rectangle 5">
            <a:extLst>
              <a:ext uri="{FF2B5EF4-FFF2-40B4-BE49-F238E27FC236}">
                <a16:creationId xmlns:a16="http://schemas.microsoft.com/office/drawing/2014/main" id="{F521DBF4-7936-4FCF-B05F-DE172E3AEE41}"/>
              </a:ext>
            </a:extLst>
          </p:cNvPr>
          <p:cNvSpPr>
            <a:spLocks noGrp="1" noChangeArrowheads="1"/>
          </p:cNvSpPr>
          <p:nvPr>
            <p:ph type="sldNum" sz="quarter" idx="4"/>
          </p:nvPr>
        </p:nvSpPr>
        <p:spPr>
          <a:xfrm>
            <a:off x="6553200" y="6248400"/>
            <a:ext cx="1905000" cy="457200"/>
          </a:xfrm>
        </p:spPr>
        <p:txBody>
          <a:bodyPr/>
          <a:lstStyle>
            <a:lvl1pPr>
              <a:defRPr/>
            </a:lvl1pPr>
          </a:lstStyle>
          <a:p>
            <a:endParaRPr lang="en-US" altLang="en-US"/>
          </a:p>
        </p:txBody>
      </p:sp>
      <p:graphicFrame>
        <p:nvGraphicFramePr>
          <p:cNvPr id="104456" name="Object 8">
            <a:extLst>
              <a:ext uri="{FF2B5EF4-FFF2-40B4-BE49-F238E27FC236}">
                <a16:creationId xmlns:a16="http://schemas.microsoft.com/office/drawing/2014/main" id="{804E4FD0-23DC-4101-8DA9-B2CA7E32DA6A}"/>
              </a:ext>
            </a:extLst>
          </p:cNvPr>
          <p:cNvGraphicFramePr>
            <a:graphicFrameLocks noChangeAspect="1"/>
          </p:cNvGraphicFramePr>
          <p:nvPr userDrawn="1"/>
        </p:nvGraphicFramePr>
        <p:xfrm>
          <a:off x="3276600" y="3429000"/>
          <a:ext cx="2895600" cy="2720975"/>
        </p:xfrm>
        <a:graphic>
          <a:graphicData uri="http://schemas.openxmlformats.org/presentationml/2006/ole">
            <mc:AlternateContent xmlns:mc="http://schemas.openxmlformats.org/markup-compatibility/2006">
              <mc:Choice xmlns:v="urn:schemas-microsoft-com:vml" Requires="v">
                <p:oleObj name="Bitmap Image" r:id="rId2" imgW="3029373" imgH="2847619" progId="Paint.Picture">
                  <p:embed/>
                </p:oleObj>
              </mc:Choice>
              <mc:Fallback>
                <p:oleObj name="Bitmap Image" r:id="rId2" imgW="3029373" imgH="2847619" progId="Paint.Picture">
                  <p:embed/>
                  <p:pic>
                    <p:nvPicPr>
                      <p:cNvPr id="104456" name="Object 8">
                        <a:extLst>
                          <a:ext uri="{FF2B5EF4-FFF2-40B4-BE49-F238E27FC236}">
                            <a16:creationId xmlns:a16="http://schemas.microsoft.com/office/drawing/2014/main" id="{804E4FD0-23DC-4101-8DA9-B2CA7E32DA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429000"/>
                        <a:ext cx="2895600" cy="272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09594-CAB0-4893-9533-168B629225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2F41A2-5FA8-4140-A682-8BF78FE0C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E26A0-5BD8-4E33-A400-BF1801411FA1}"/>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5" name="Slide Number Placeholder 4">
            <a:extLst>
              <a:ext uri="{FF2B5EF4-FFF2-40B4-BE49-F238E27FC236}">
                <a16:creationId xmlns:a16="http://schemas.microsoft.com/office/drawing/2014/main" id="{4569E827-7E95-4125-901E-654009935A1F}"/>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886420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611EE1-2499-4BAB-8179-52D8A63AD90F}"/>
              </a:ext>
            </a:extLst>
          </p:cNvPr>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3F3C1B-40D0-430B-90A9-7A1922049DD6}"/>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62013-6914-427D-8FBC-FD7F9EBE61A0}"/>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5" name="Slide Number Placeholder 4">
            <a:extLst>
              <a:ext uri="{FF2B5EF4-FFF2-40B4-BE49-F238E27FC236}">
                <a16:creationId xmlns:a16="http://schemas.microsoft.com/office/drawing/2014/main" id="{AC683D43-8A0F-4A1F-B01E-8ED4030A8013}"/>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71542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DAE7D-FF49-441D-A4BC-42B75E6251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A3F8BC-5570-40A4-A274-180600BAEB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E55825-8A2F-46D3-87EF-68D179E8AC94}"/>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5" name="Slide Number Placeholder 4">
            <a:extLst>
              <a:ext uri="{FF2B5EF4-FFF2-40B4-BE49-F238E27FC236}">
                <a16:creationId xmlns:a16="http://schemas.microsoft.com/office/drawing/2014/main" id="{49B836D1-0DA4-4A7D-AD3A-0B26D1098218}"/>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11071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55D88-39CD-4AB5-9C81-57F9E0A1F03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E7EDD7-5E93-435C-A9EA-6670874BEE8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A4710C9-A70E-4102-AF72-2D722FA377E9}"/>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5" name="Slide Number Placeholder 4">
            <a:extLst>
              <a:ext uri="{FF2B5EF4-FFF2-40B4-BE49-F238E27FC236}">
                <a16:creationId xmlns:a16="http://schemas.microsoft.com/office/drawing/2014/main" id="{FA9EA11C-6EEF-49C6-B105-A2F31B74D79C}"/>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287034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DB7CD-F2E8-455E-AE14-35750970B6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94DF9B-39B6-4590-B722-521459B079A6}"/>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4A5B3E-DECD-4134-8E5F-8537EC2331E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724C8A-5848-48B1-AF45-5FD970EFDEF6}"/>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6" name="Slide Number Placeholder 5">
            <a:extLst>
              <a:ext uri="{FF2B5EF4-FFF2-40B4-BE49-F238E27FC236}">
                <a16:creationId xmlns:a16="http://schemas.microsoft.com/office/drawing/2014/main" id="{599D584F-9BA9-402C-AC39-927A412B1334}"/>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42031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93BE8-CE4C-4A93-8E8B-63511C6188E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2859E3-AEC0-4407-AD69-438C04239FC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385BF5-F4BD-4FBF-9D46-50B474DA22C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7E3A2-CD60-4B88-9317-EB4508C9DDB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2DEA54-C6EC-4CD8-AFBA-2AD96BA1F40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15524C-8697-4094-8CBD-753DA308531E}"/>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8" name="Slide Number Placeholder 7">
            <a:extLst>
              <a:ext uri="{FF2B5EF4-FFF2-40B4-BE49-F238E27FC236}">
                <a16:creationId xmlns:a16="http://schemas.microsoft.com/office/drawing/2014/main" id="{E3528212-C796-47C4-8675-45061EAE194C}"/>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78508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E0D5E-3954-4B8F-914E-6C30DB5C2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B79618-E2DC-45A4-90B6-76C3550DEEAD}"/>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4" name="Slide Number Placeholder 3">
            <a:extLst>
              <a:ext uri="{FF2B5EF4-FFF2-40B4-BE49-F238E27FC236}">
                <a16:creationId xmlns:a16="http://schemas.microsoft.com/office/drawing/2014/main" id="{9014ECC2-5075-4AA8-84F0-93C98287A87A}"/>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208254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D395CB-8299-4015-8F7B-19A5E43956C1}"/>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3" name="Slide Number Placeholder 2">
            <a:extLst>
              <a:ext uri="{FF2B5EF4-FFF2-40B4-BE49-F238E27FC236}">
                <a16:creationId xmlns:a16="http://schemas.microsoft.com/office/drawing/2014/main" id="{E67BB25C-B36C-4062-A756-5F2B0FE56EAB}"/>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31719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C6C84-577E-48E0-ACEB-825B95693B3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FBBABA-296F-495E-8734-BA9E9624C07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384D88-C39B-46C6-9F73-296C94326FC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2341D6-C82B-4BBE-94C3-E7CD6AD6C83F}"/>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6" name="Slide Number Placeholder 5">
            <a:extLst>
              <a:ext uri="{FF2B5EF4-FFF2-40B4-BE49-F238E27FC236}">
                <a16:creationId xmlns:a16="http://schemas.microsoft.com/office/drawing/2014/main" id="{F06D7B52-379F-4F6F-8D29-4DF9A14F4113}"/>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11250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8B326-F772-438C-832A-F7D5DC28C3E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FD92D8-A353-4171-BFBF-CD67BD93A4B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5D5ADD-77A7-470B-A750-95381EF984D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22E13-0EDD-45E3-8221-348093831C7E}"/>
              </a:ext>
            </a:extLst>
          </p:cNvPr>
          <p:cNvSpPr>
            <a:spLocks noGrp="1"/>
          </p:cNvSpPr>
          <p:nvPr>
            <p:ph type="dt" sz="half" idx="10"/>
          </p:nvPr>
        </p:nvSpPr>
        <p:spPr/>
        <p:txBody>
          <a:bodyPr/>
          <a:lstStyle>
            <a:lvl1pPr>
              <a:defRPr/>
            </a:lvl1pPr>
          </a:lstStyle>
          <a:p>
            <a:r>
              <a:rPr lang="en-US" altLang="en-US"/>
              <a:t>  </a:t>
            </a:r>
          </a:p>
          <a:p>
            <a:endParaRPr lang="en-US" altLang="en-US"/>
          </a:p>
        </p:txBody>
      </p:sp>
      <p:sp>
        <p:nvSpPr>
          <p:cNvPr id="6" name="Slide Number Placeholder 5">
            <a:extLst>
              <a:ext uri="{FF2B5EF4-FFF2-40B4-BE49-F238E27FC236}">
                <a16:creationId xmlns:a16="http://schemas.microsoft.com/office/drawing/2014/main" id="{6B866142-18F0-455D-A3B9-5BF9D468E6DE}"/>
              </a:ext>
            </a:extLst>
          </p:cNvPr>
          <p:cNvSpPr>
            <a:spLocks noGrp="1"/>
          </p:cNvSpPr>
          <p:nvPr>
            <p:ph type="sldNum" sz="quarter" idx="11"/>
          </p:nvPr>
        </p:nvSpPr>
        <p:spPr/>
        <p:txBody>
          <a:bodyPr/>
          <a:lstStyle>
            <a:lvl1pPr>
              <a:defRPr/>
            </a:lvl1pPr>
          </a:lstStyle>
          <a:p>
            <a:endParaRPr lang="en-US" altLang="en-US"/>
          </a:p>
        </p:txBody>
      </p:sp>
    </p:spTree>
    <p:extLst>
      <p:ext uri="{BB962C8B-B14F-4D97-AF65-F5344CB8AC3E}">
        <p14:creationId xmlns:p14="http://schemas.microsoft.com/office/powerpoint/2010/main" val="4240860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03FB182-49DE-4250-A181-6C92ECDDB2BC}"/>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83CD0B5-957B-4AB8-8522-74AC2EECA56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B15D867-ACF6-4882-A16B-6C3E284A4652}"/>
              </a:ext>
            </a:extLst>
          </p:cNvPr>
          <p:cNvSpPr>
            <a:spLocks noGrp="1" noChangeArrowheads="1"/>
          </p:cNvSpPr>
          <p:nvPr>
            <p:ph type="dt" sz="half" idx="2"/>
          </p:nvPr>
        </p:nvSpPr>
        <p:spPr bwMode="auto">
          <a:xfrm>
            <a:off x="3810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133B73"/>
                </a:solidFill>
                <a:latin typeface="+mn-lt"/>
              </a:defRPr>
            </a:lvl1pPr>
          </a:lstStyle>
          <a:p>
            <a:r>
              <a:rPr lang="en-US" altLang="en-US"/>
              <a:t>  </a:t>
            </a:r>
          </a:p>
          <a:p>
            <a:endParaRPr lang="en-US" altLang="en-US"/>
          </a:p>
        </p:txBody>
      </p:sp>
      <p:sp>
        <p:nvSpPr>
          <p:cNvPr id="1030" name="Rectangle 6">
            <a:extLst>
              <a:ext uri="{FF2B5EF4-FFF2-40B4-BE49-F238E27FC236}">
                <a16:creationId xmlns:a16="http://schemas.microsoft.com/office/drawing/2014/main" id="{9AAFF6F8-02BE-4900-877A-CAD0310573EF}"/>
              </a:ext>
            </a:extLst>
          </p:cNvPr>
          <p:cNvSpPr>
            <a:spLocks noGrp="1" noChangeArrowheads="1"/>
          </p:cNvSpPr>
          <p:nvPr>
            <p:ph type="sldNum" sz="quarter" idx="4"/>
          </p:nvPr>
        </p:nvSpPr>
        <p:spPr bwMode="auto">
          <a:xfrm>
            <a:off x="70104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endParaRPr lang="en-US" altLang="en-US"/>
          </a:p>
        </p:txBody>
      </p:sp>
      <p:sp>
        <p:nvSpPr>
          <p:cNvPr id="1034" name="Rectangle 10">
            <a:extLst>
              <a:ext uri="{FF2B5EF4-FFF2-40B4-BE49-F238E27FC236}">
                <a16:creationId xmlns:a16="http://schemas.microsoft.com/office/drawing/2014/main" id="{B2CE4B63-1B3C-443E-A1B1-7981917B56C0}"/>
              </a:ext>
            </a:extLst>
          </p:cNvPr>
          <p:cNvSpPr>
            <a:spLocks noChangeArrowheads="1"/>
          </p:cNvSpPr>
          <p:nvPr/>
        </p:nvSpPr>
        <p:spPr bwMode="auto">
          <a:xfrm>
            <a:off x="4038600" y="6553200"/>
            <a:ext cx="390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FD90F284-7705-4EE8-8737-D1A67113E649}" type="slidenum">
              <a:rPr lang="en-US" altLang="en-US" sz="1400">
                <a:solidFill>
                  <a:srgbClr val="133B73"/>
                </a:solidFill>
                <a:latin typeface="Times New Roman" panose="02020603050405020304" pitchFamily="18" charset="0"/>
              </a:rPr>
              <a:pPr/>
              <a:t>‹#›</a:t>
            </a:fld>
            <a:endParaRPr lang="en-US" altLang="en-US" sz="1400">
              <a:solidFill>
                <a:srgbClr val="133B73"/>
              </a:solidFill>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rgbClr val="133B73"/>
          </a:solidFill>
          <a:latin typeface="+mj-lt"/>
          <a:ea typeface="+mj-ea"/>
          <a:cs typeface="+mj-cs"/>
        </a:defRPr>
      </a:lvl1pPr>
      <a:lvl2pPr algn="ctr" rtl="0" eaLnBrk="0" fontAlgn="base" hangingPunct="0">
        <a:spcBef>
          <a:spcPct val="0"/>
        </a:spcBef>
        <a:spcAft>
          <a:spcPct val="0"/>
        </a:spcAft>
        <a:defRPr sz="4400">
          <a:solidFill>
            <a:srgbClr val="133B73"/>
          </a:solidFill>
          <a:latin typeface="Times New Roman" panose="02020603050405020304" pitchFamily="18" charset="0"/>
        </a:defRPr>
      </a:lvl2pPr>
      <a:lvl3pPr algn="ctr" rtl="0" eaLnBrk="0" fontAlgn="base" hangingPunct="0">
        <a:spcBef>
          <a:spcPct val="0"/>
        </a:spcBef>
        <a:spcAft>
          <a:spcPct val="0"/>
        </a:spcAft>
        <a:defRPr sz="4400">
          <a:solidFill>
            <a:srgbClr val="133B73"/>
          </a:solidFill>
          <a:latin typeface="Times New Roman" panose="02020603050405020304" pitchFamily="18" charset="0"/>
        </a:defRPr>
      </a:lvl3pPr>
      <a:lvl4pPr algn="ctr" rtl="0" eaLnBrk="0" fontAlgn="base" hangingPunct="0">
        <a:spcBef>
          <a:spcPct val="0"/>
        </a:spcBef>
        <a:spcAft>
          <a:spcPct val="0"/>
        </a:spcAft>
        <a:defRPr sz="4400">
          <a:solidFill>
            <a:srgbClr val="133B73"/>
          </a:solidFill>
          <a:latin typeface="Times New Roman" panose="02020603050405020304" pitchFamily="18" charset="0"/>
        </a:defRPr>
      </a:lvl4pPr>
      <a:lvl5pPr algn="ctr" rtl="0" eaLnBrk="0" fontAlgn="base" hangingPunct="0">
        <a:spcBef>
          <a:spcPct val="0"/>
        </a:spcBef>
        <a:spcAft>
          <a:spcPct val="0"/>
        </a:spcAft>
        <a:defRPr sz="4400">
          <a:solidFill>
            <a:srgbClr val="133B73"/>
          </a:solidFill>
          <a:latin typeface="Times New Roman" panose="02020603050405020304" pitchFamily="18" charset="0"/>
        </a:defRPr>
      </a:lvl5pPr>
      <a:lvl6pPr marL="457200" algn="ctr" rtl="0" eaLnBrk="0" fontAlgn="base" hangingPunct="0">
        <a:spcBef>
          <a:spcPct val="0"/>
        </a:spcBef>
        <a:spcAft>
          <a:spcPct val="0"/>
        </a:spcAft>
        <a:defRPr sz="4400">
          <a:solidFill>
            <a:srgbClr val="133B73"/>
          </a:solidFill>
          <a:latin typeface="Times New Roman" panose="02020603050405020304" pitchFamily="18" charset="0"/>
        </a:defRPr>
      </a:lvl6pPr>
      <a:lvl7pPr marL="914400" algn="ctr" rtl="0" eaLnBrk="0" fontAlgn="base" hangingPunct="0">
        <a:spcBef>
          <a:spcPct val="0"/>
        </a:spcBef>
        <a:spcAft>
          <a:spcPct val="0"/>
        </a:spcAft>
        <a:defRPr sz="4400">
          <a:solidFill>
            <a:srgbClr val="133B73"/>
          </a:solidFill>
          <a:latin typeface="Times New Roman" panose="02020603050405020304" pitchFamily="18" charset="0"/>
        </a:defRPr>
      </a:lvl7pPr>
      <a:lvl8pPr marL="1371600" algn="ctr" rtl="0" eaLnBrk="0" fontAlgn="base" hangingPunct="0">
        <a:spcBef>
          <a:spcPct val="0"/>
        </a:spcBef>
        <a:spcAft>
          <a:spcPct val="0"/>
        </a:spcAft>
        <a:defRPr sz="4400">
          <a:solidFill>
            <a:srgbClr val="133B73"/>
          </a:solidFill>
          <a:latin typeface="Times New Roman" panose="02020603050405020304" pitchFamily="18" charset="0"/>
        </a:defRPr>
      </a:lvl8pPr>
      <a:lvl9pPr marL="1828800" algn="ctr" rtl="0" eaLnBrk="0" fontAlgn="base" hangingPunct="0">
        <a:spcBef>
          <a:spcPct val="0"/>
        </a:spcBef>
        <a:spcAft>
          <a:spcPct val="0"/>
        </a:spcAft>
        <a:defRPr sz="4400">
          <a:solidFill>
            <a:srgbClr val="133B73"/>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rgbClr val="133B73"/>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133B73"/>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133B73"/>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133B73"/>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133B7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apacity-building.com/" TargetMode="External"/><Relationship Id="rId2" Type="http://schemas.openxmlformats.org/officeDocument/2006/relationships/hyperlink" Target="mailto:robin_ed@capacity-building.com"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A9703-D8A2-E7A2-C85D-F9C004553BF2}"/>
              </a:ext>
            </a:extLst>
          </p:cNvPr>
          <p:cNvSpPr>
            <a:spLocks noGrp="1"/>
          </p:cNvSpPr>
          <p:nvPr>
            <p:ph type="title"/>
          </p:nvPr>
        </p:nvSpPr>
        <p:spPr>
          <a:xfrm>
            <a:off x="762000" y="838200"/>
            <a:ext cx="7772400" cy="1143000"/>
          </a:xfrm>
        </p:spPr>
        <p:txBody>
          <a:bodyPr/>
          <a:lstStyle/>
          <a:p>
            <a:r>
              <a:rPr lang="en-US" dirty="0">
                <a:latin typeface="Arial" panose="020B0604020202020204" pitchFamily="34" charset="0"/>
                <a:cs typeface="Arial" panose="020B0604020202020204" pitchFamily="34" charset="0"/>
              </a:rPr>
              <a:t>Strategic Planning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Leadership Discussion Slides</a:t>
            </a:r>
            <a:endParaRPr lang="en-CA" dirty="0">
              <a:latin typeface="Arial" panose="020B0604020202020204" pitchFamily="34" charset="0"/>
              <a:cs typeface="Arial" panose="020B0604020202020204" pitchFamily="34" charset="0"/>
            </a:endParaRPr>
          </a:p>
        </p:txBody>
      </p:sp>
      <p:pic>
        <p:nvPicPr>
          <p:cNvPr id="5" name="Graphic 4">
            <a:extLst>
              <a:ext uri="{FF2B5EF4-FFF2-40B4-BE49-F238E27FC236}">
                <a16:creationId xmlns:a16="http://schemas.microsoft.com/office/drawing/2014/main" id="{58E7BB48-7684-9869-771F-0D5ECAC8DD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95599" y="2667000"/>
            <a:ext cx="3525907" cy="2945615"/>
          </a:xfrm>
          <a:prstGeom prst="rect">
            <a:avLst/>
          </a:prstGeom>
        </p:spPr>
      </p:pic>
    </p:spTree>
    <p:extLst>
      <p:ext uri="{BB962C8B-B14F-4D97-AF65-F5344CB8AC3E}">
        <p14:creationId xmlns:p14="http://schemas.microsoft.com/office/powerpoint/2010/main" val="789644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id="{E8A09422-B060-483E-AABC-21EEC10C13EC}"/>
              </a:ext>
            </a:extLst>
          </p:cNvPr>
          <p:cNvSpPr>
            <a:spLocks noGrp="1" noChangeArrowheads="1"/>
          </p:cNvSpPr>
          <p:nvPr>
            <p:ph type="title"/>
          </p:nvPr>
        </p:nvSpPr>
        <p:spPr>
          <a:xfrm>
            <a:off x="533400" y="0"/>
            <a:ext cx="7772400" cy="838200"/>
          </a:xfrm>
        </p:spPr>
        <p:txBody>
          <a:bodyPr/>
          <a:lstStyle/>
          <a:p>
            <a:r>
              <a:rPr lang="en-US" altLang="en-US" sz="3200" dirty="0">
                <a:latin typeface="Arial" panose="020B0604020202020204" pitchFamily="34" charset="0"/>
                <a:cs typeface="Arial" panose="020B0604020202020204" pitchFamily="34" charset="0"/>
              </a:rPr>
              <a:t>Strategic Planning Traps</a:t>
            </a:r>
          </a:p>
        </p:txBody>
      </p:sp>
      <p:sp>
        <p:nvSpPr>
          <p:cNvPr id="145411" name="Rectangle 3">
            <a:extLst>
              <a:ext uri="{FF2B5EF4-FFF2-40B4-BE49-F238E27FC236}">
                <a16:creationId xmlns:a16="http://schemas.microsoft.com/office/drawing/2014/main" id="{84E59E1D-8C92-454C-8B21-C8316282C7F0}"/>
              </a:ext>
            </a:extLst>
          </p:cNvPr>
          <p:cNvSpPr>
            <a:spLocks noGrp="1" noChangeArrowheads="1"/>
          </p:cNvSpPr>
          <p:nvPr>
            <p:ph type="body" idx="1"/>
          </p:nvPr>
        </p:nvSpPr>
        <p:spPr>
          <a:xfrm>
            <a:off x="685800" y="990600"/>
            <a:ext cx="7772400" cy="4114800"/>
          </a:xfrm>
        </p:spPr>
        <p:txBody>
          <a:bodyPr/>
          <a:lstStyle/>
          <a:p>
            <a:pPr>
              <a:lnSpc>
                <a:spcPct val="90000"/>
              </a:lnSpc>
            </a:pPr>
            <a:r>
              <a:rPr lang="en-US" altLang="en-US" sz="2000" dirty="0">
                <a:latin typeface="Arial" panose="020B0604020202020204" pitchFamily="34" charset="0"/>
                <a:cs typeface="Arial" panose="020B0604020202020204" pitchFamily="34" charset="0"/>
              </a:rPr>
              <a:t>Failing to recognize and understand events and changing conditions in the competitive environment</a:t>
            </a:r>
          </a:p>
          <a:p>
            <a:pPr>
              <a:lnSpc>
                <a:spcPct val="90000"/>
              </a:lnSpc>
            </a:pPr>
            <a:r>
              <a:rPr lang="en-US" altLang="en-US" sz="2000" dirty="0">
                <a:latin typeface="Arial" panose="020B0604020202020204" pitchFamily="34" charset="0"/>
                <a:cs typeface="Arial" panose="020B0604020202020204" pitchFamily="34" charset="0"/>
              </a:rPr>
              <a:t>Basing strategies on a flawed set of assumptions</a:t>
            </a:r>
          </a:p>
          <a:p>
            <a:pPr>
              <a:lnSpc>
                <a:spcPct val="90000"/>
              </a:lnSpc>
            </a:pPr>
            <a:r>
              <a:rPr lang="en-US" altLang="en-US" sz="2000" dirty="0">
                <a:latin typeface="Arial" panose="020B0604020202020204" pitchFamily="34" charset="0"/>
                <a:cs typeface="Arial" panose="020B0604020202020204" pitchFamily="34" charset="0"/>
              </a:rPr>
              <a:t>Pursuing a one-dimensional strategy that fails to create or sustain a long-term competitive advantage</a:t>
            </a:r>
          </a:p>
          <a:p>
            <a:pPr>
              <a:lnSpc>
                <a:spcPct val="90000"/>
              </a:lnSpc>
            </a:pPr>
            <a:r>
              <a:rPr lang="en-US" altLang="en-US" sz="2000" dirty="0">
                <a:latin typeface="Arial" panose="020B0604020202020204" pitchFamily="34" charset="0"/>
                <a:cs typeface="Arial" panose="020B0604020202020204" pitchFamily="34" charset="0"/>
              </a:rPr>
              <a:t>Diversifying for all the wrong reasons</a:t>
            </a:r>
          </a:p>
          <a:p>
            <a:pPr>
              <a:lnSpc>
                <a:spcPct val="90000"/>
              </a:lnSpc>
            </a:pPr>
            <a:r>
              <a:rPr lang="en-US" altLang="en-US" sz="2000" dirty="0">
                <a:latin typeface="Arial" panose="020B0604020202020204" pitchFamily="34" charset="0"/>
                <a:cs typeface="Arial" panose="020B0604020202020204" pitchFamily="34" charset="0"/>
              </a:rPr>
              <a:t>Failing to structure and implement mechanisms to ensure the coordination and integration of core processes and key functions across organizational boundaries</a:t>
            </a:r>
          </a:p>
          <a:p>
            <a:pPr>
              <a:lnSpc>
                <a:spcPct val="90000"/>
              </a:lnSpc>
            </a:pPr>
            <a:r>
              <a:rPr lang="en-US" altLang="en-US" sz="2000" dirty="0">
                <a:latin typeface="Arial" panose="020B0604020202020204" pitchFamily="34" charset="0"/>
                <a:cs typeface="Arial" panose="020B0604020202020204" pitchFamily="34" charset="0"/>
              </a:rPr>
              <a:t>Setting arbitrary and inflexible goals and implementing a system of controls that fails to achieve a balance among culture, rewards, and boundaries</a:t>
            </a:r>
          </a:p>
          <a:p>
            <a:pPr>
              <a:lnSpc>
                <a:spcPct val="90000"/>
              </a:lnSpc>
            </a:pPr>
            <a:r>
              <a:rPr lang="en-US" altLang="en-US" sz="2000" dirty="0">
                <a:latin typeface="Arial" panose="020B0604020202020204" pitchFamily="34" charset="0"/>
                <a:cs typeface="Arial" panose="020B0604020202020204" pitchFamily="34" charset="0"/>
              </a:rPr>
              <a:t>Failing to provide the leadership essential to the successful implementation of the strategic change</a:t>
            </a:r>
          </a:p>
          <a:p>
            <a:pPr>
              <a:lnSpc>
                <a:spcPct val="90000"/>
              </a:lnSpc>
            </a:pPr>
            <a:endParaRPr lang="en-US" altLang="en-US" sz="1600" dirty="0">
              <a:latin typeface="Arial" panose="020B0604020202020204" pitchFamily="34" charset="0"/>
              <a:cs typeface="Arial" panose="020B0604020202020204" pitchFamily="34" charset="0"/>
            </a:endParaRPr>
          </a:p>
          <a:p>
            <a:pPr algn="r">
              <a:lnSpc>
                <a:spcPct val="90000"/>
              </a:lnSpc>
              <a:buFontTx/>
              <a:buNone/>
            </a:pPr>
            <a:endParaRPr lang="en-US" altLang="en-US" sz="12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Joseph C </a:t>
            </a:r>
            <a:r>
              <a:rPr lang="en-US" altLang="en-US" sz="1200" dirty="0" err="1">
                <a:latin typeface="Arial" panose="020B0604020202020204" pitchFamily="34" charset="0"/>
                <a:cs typeface="Arial" panose="020B0604020202020204" pitchFamily="34" charset="0"/>
              </a:rPr>
              <a:t>Picken</a:t>
            </a:r>
            <a:r>
              <a:rPr lang="en-US" altLang="en-US" sz="1200" dirty="0">
                <a:latin typeface="Arial" panose="020B0604020202020204" pitchFamily="34" charset="0"/>
                <a:cs typeface="Arial" panose="020B0604020202020204" pitchFamily="34" charset="0"/>
              </a:rPr>
              <a:t> and Gregory G. Dees, </a:t>
            </a:r>
            <a:r>
              <a:rPr lang="en-US" altLang="en-US" sz="1200" i="1" dirty="0">
                <a:latin typeface="Arial" panose="020B0604020202020204" pitchFamily="34" charset="0"/>
                <a:cs typeface="Arial" panose="020B0604020202020204" pitchFamily="34" charset="0"/>
              </a:rPr>
              <a:t>The Seven Traps of Strategic Planning</a:t>
            </a:r>
            <a:r>
              <a:rPr lang="en-US" altLang="en-US" sz="1200" dirty="0">
                <a:latin typeface="Arial" panose="020B0604020202020204" pitchFamily="34" charset="0"/>
                <a:cs typeface="Arial" panose="020B0604020202020204" pitchFamily="34" charset="0"/>
              </a:rPr>
              <a:t>, INC, 1996</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FA765E93-FE80-49A2-B4A9-7BBA314847BA}"/>
              </a:ext>
            </a:extLst>
          </p:cNvPr>
          <p:cNvSpPr>
            <a:spLocks noGrp="1" noChangeArrowheads="1"/>
          </p:cNvSpPr>
          <p:nvPr>
            <p:ph type="title"/>
          </p:nvPr>
        </p:nvSpPr>
        <p:spPr>
          <a:xfrm>
            <a:off x="533400" y="228600"/>
            <a:ext cx="7772400" cy="1143000"/>
          </a:xfrm>
        </p:spPr>
        <p:txBody>
          <a:bodyPr/>
          <a:lstStyle/>
          <a:p>
            <a:r>
              <a:rPr lang="en-US" altLang="en-US" sz="3200" dirty="0">
                <a:latin typeface="Arial" panose="020B0604020202020204" pitchFamily="34" charset="0"/>
                <a:cs typeface="Arial" panose="020B0604020202020204" pitchFamily="34" charset="0"/>
              </a:rPr>
              <a:t>Five Questions to Ask to Monitor Your Strategic Planning Efforts</a:t>
            </a:r>
          </a:p>
        </p:txBody>
      </p:sp>
      <p:sp>
        <p:nvSpPr>
          <p:cNvPr id="146435" name="Rectangle 3">
            <a:extLst>
              <a:ext uri="{FF2B5EF4-FFF2-40B4-BE49-F238E27FC236}">
                <a16:creationId xmlns:a16="http://schemas.microsoft.com/office/drawing/2014/main" id="{AE43B0B6-F556-48D1-AAA6-6F6EC443D2D8}"/>
              </a:ext>
            </a:extLst>
          </p:cNvPr>
          <p:cNvSpPr>
            <a:spLocks noGrp="1" noChangeArrowheads="1"/>
          </p:cNvSpPr>
          <p:nvPr>
            <p:ph type="body" idx="1"/>
          </p:nvPr>
        </p:nvSpPr>
        <p:spPr>
          <a:xfrm>
            <a:off x="762000" y="1828800"/>
            <a:ext cx="7772400" cy="4114800"/>
          </a:xfrm>
        </p:spPr>
        <p:txBody>
          <a:bodyPr/>
          <a:lstStyle/>
          <a:p>
            <a:pPr>
              <a:buFontTx/>
              <a:buNone/>
            </a:pPr>
            <a:r>
              <a:rPr lang="en-US" altLang="en-US" sz="2400" dirty="0">
                <a:latin typeface="Arial" panose="020B0604020202020204" pitchFamily="34" charset="0"/>
                <a:cs typeface="Arial" panose="020B0604020202020204" pitchFamily="34" charset="0"/>
              </a:rPr>
              <a:t>1.  Is our strategy guiding the organization?</a:t>
            </a:r>
          </a:p>
          <a:p>
            <a:pPr>
              <a:buFontTx/>
              <a:buNone/>
            </a:pPr>
            <a:r>
              <a:rPr lang="en-US" altLang="en-US" sz="2400" dirty="0">
                <a:latin typeface="Arial" panose="020B0604020202020204" pitchFamily="34" charset="0"/>
                <a:cs typeface="Arial" panose="020B0604020202020204" pitchFamily="34" charset="0"/>
              </a:rPr>
              <a:t>2.  Are we implementing it successfully?</a:t>
            </a:r>
          </a:p>
          <a:p>
            <a:pPr>
              <a:buFontTx/>
              <a:buNone/>
            </a:pPr>
            <a:r>
              <a:rPr lang="en-US" altLang="en-US" sz="2400" dirty="0">
                <a:latin typeface="Arial" panose="020B0604020202020204" pitchFamily="34" charset="0"/>
                <a:cs typeface="Arial" panose="020B0604020202020204" pitchFamily="34" charset="0"/>
              </a:rPr>
              <a:t>3.  Are our strategic assumptions valid?</a:t>
            </a:r>
          </a:p>
          <a:p>
            <a:pPr>
              <a:buFontTx/>
              <a:buNone/>
            </a:pPr>
            <a:r>
              <a:rPr lang="en-US" altLang="en-US" sz="2400" dirty="0">
                <a:latin typeface="Arial" panose="020B0604020202020204" pitchFamily="34" charset="0"/>
                <a:cs typeface="Arial" panose="020B0604020202020204" pitchFamily="34" charset="0"/>
              </a:rPr>
              <a:t>4.  Is our strategy viable?</a:t>
            </a:r>
          </a:p>
          <a:p>
            <a:pPr>
              <a:buFontTx/>
              <a:buNone/>
            </a:pPr>
            <a:r>
              <a:rPr lang="en-US" altLang="en-US" sz="2400" dirty="0">
                <a:latin typeface="Arial" panose="020B0604020202020204" pitchFamily="34" charset="0"/>
                <a:cs typeface="Arial" panose="020B0604020202020204" pitchFamily="34" charset="0"/>
              </a:rPr>
              <a:t>5.  How will we update it to reflect today’s reality?</a:t>
            </a:r>
          </a:p>
          <a:p>
            <a:endParaRPr lang="en-US" altLang="en-US" sz="2400" dirty="0">
              <a:latin typeface="Arial" panose="020B0604020202020204" pitchFamily="34" charset="0"/>
              <a:cs typeface="Arial" panose="020B0604020202020204" pitchFamily="34" charset="0"/>
            </a:endParaRPr>
          </a:p>
          <a:p>
            <a:endParaRPr lang="en-US" altLang="en-US" sz="2400" dirty="0">
              <a:latin typeface="Arial" panose="020B0604020202020204" pitchFamily="34" charset="0"/>
              <a:cs typeface="Arial" panose="020B0604020202020204" pitchFamily="34" charset="0"/>
            </a:endParaRPr>
          </a:p>
          <a:p>
            <a:pPr algn="r">
              <a:buFontTx/>
              <a:buNone/>
            </a:pPr>
            <a:endParaRPr lang="en-US" altLang="en-US" sz="1600" dirty="0">
              <a:latin typeface="Arial" panose="020B0604020202020204" pitchFamily="34" charset="0"/>
              <a:cs typeface="Arial" panose="020B0604020202020204" pitchFamily="34" charset="0"/>
            </a:endParaRPr>
          </a:p>
          <a:p>
            <a:pPr algn="r">
              <a:buFontTx/>
              <a:buNone/>
            </a:pPr>
            <a:r>
              <a:rPr lang="en-US" altLang="en-US" sz="1200" dirty="0">
                <a:latin typeface="Arial" panose="020B0604020202020204" pitchFamily="34" charset="0"/>
                <a:cs typeface="Arial" panose="020B0604020202020204" pitchFamily="34" charset="0"/>
              </a:rPr>
              <a:t>Source:  Alan Bache and Mike Freedman</a:t>
            </a:r>
            <a:r>
              <a:rPr lang="en-US" altLang="en-US" sz="1200" i="1" dirty="0">
                <a:latin typeface="Arial" panose="020B0604020202020204" pitchFamily="34" charset="0"/>
                <a:cs typeface="Arial" panose="020B0604020202020204" pitchFamily="34" charset="0"/>
              </a:rPr>
              <a:t>. Is Our Vision Any Good?</a:t>
            </a:r>
            <a:r>
              <a:rPr lang="en-US" altLang="en-US" sz="1200" dirty="0">
                <a:latin typeface="Arial" panose="020B0604020202020204" pitchFamily="34" charset="0"/>
                <a:cs typeface="Arial" panose="020B0604020202020204" pitchFamily="34" charset="0"/>
              </a:rPr>
              <a:t>, Journal of Business Strategy, 1999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7B7F0F0E-1194-4767-98BA-86905BF72776}"/>
              </a:ext>
            </a:extLst>
          </p:cNvPr>
          <p:cNvSpPr>
            <a:spLocks noGrp="1" noChangeArrowheads="1"/>
          </p:cNvSpPr>
          <p:nvPr>
            <p:ph type="title"/>
          </p:nvPr>
        </p:nvSpPr>
        <p:spPr>
          <a:xfrm>
            <a:off x="533400" y="228600"/>
            <a:ext cx="7772400" cy="1143000"/>
          </a:xfrm>
        </p:spPr>
        <p:txBody>
          <a:bodyPr/>
          <a:lstStyle/>
          <a:p>
            <a:r>
              <a:rPr lang="en-US" altLang="en-US" sz="3200" dirty="0">
                <a:latin typeface="Arial" panose="020B0604020202020204" pitchFamily="34" charset="0"/>
                <a:cs typeface="Arial" panose="020B0604020202020204" pitchFamily="34" charset="0"/>
              </a:rPr>
              <a:t>Seven Dimensions of Successful Strategy Implementation</a:t>
            </a:r>
          </a:p>
        </p:txBody>
      </p:sp>
      <p:sp>
        <p:nvSpPr>
          <p:cNvPr id="147459" name="Rectangle 3">
            <a:extLst>
              <a:ext uri="{FF2B5EF4-FFF2-40B4-BE49-F238E27FC236}">
                <a16:creationId xmlns:a16="http://schemas.microsoft.com/office/drawing/2014/main" id="{0FEE58E7-30B1-4410-9215-EE538EF9BDDB}"/>
              </a:ext>
            </a:extLst>
          </p:cNvPr>
          <p:cNvSpPr>
            <a:spLocks noGrp="1" noChangeArrowheads="1"/>
          </p:cNvSpPr>
          <p:nvPr>
            <p:ph type="body" idx="1"/>
          </p:nvPr>
        </p:nvSpPr>
        <p:spPr>
          <a:xfrm>
            <a:off x="762000" y="1676400"/>
            <a:ext cx="7772400" cy="4114800"/>
          </a:xfrm>
        </p:spPr>
        <p:txBody>
          <a:bodyPr/>
          <a:lstStyle/>
          <a:p>
            <a:pPr>
              <a:lnSpc>
                <a:spcPct val="90000"/>
              </a:lnSpc>
              <a:buFontTx/>
              <a:buNone/>
            </a:pPr>
            <a:r>
              <a:rPr lang="en-US" altLang="en-US" sz="2400" dirty="0">
                <a:latin typeface="Arial" panose="020B0604020202020204" pitchFamily="34" charset="0"/>
                <a:cs typeface="Arial" panose="020B0604020202020204" pitchFamily="34" charset="0"/>
              </a:rPr>
              <a:t>1.  Action planning</a:t>
            </a:r>
          </a:p>
          <a:p>
            <a:pPr>
              <a:lnSpc>
                <a:spcPct val="90000"/>
              </a:lnSpc>
              <a:buFontTx/>
              <a:buNone/>
            </a:pPr>
            <a:r>
              <a:rPr lang="en-US" altLang="en-US" sz="2400" dirty="0">
                <a:latin typeface="Arial" panose="020B0604020202020204" pitchFamily="34" charset="0"/>
                <a:cs typeface="Arial" panose="020B0604020202020204" pitchFamily="34" charset="0"/>
              </a:rPr>
              <a:t>2.  Communication</a:t>
            </a:r>
          </a:p>
          <a:p>
            <a:pPr>
              <a:lnSpc>
                <a:spcPct val="90000"/>
              </a:lnSpc>
              <a:buFontTx/>
              <a:buNone/>
            </a:pPr>
            <a:r>
              <a:rPr lang="en-US" altLang="en-US" sz="2400" dirty="0">
                <a:latin typeface="Arial" panose="020B0604020202020204" pitchFamily="34" charset="0"/>
                <a:cs typeface="Arial" panose="020B0604020202020204" pitchFamily="34" charset="0"/>
              </a:rPr>
              <a:t>3.  Infrastructure development</a:t>
            </a:r>
          </a:p>
          <a:p>
            <a:pPr>
              <a:lnSpc>
                <a:spcPct val="90000"/>
              </a:lnSpc>
              <a:buFontTx/>
              <a:buNone/>
            </a:pPr>
            <a:r>
              <a:rPr lang="en-US" altLang="en-US" sz="2400" dirty="0">
                <a:latin typeface="Arial" panose="020B0604020202020204" pitchFamily="34" charset="0"/>
                <a:cs typeface="Arial" panose="020B0604020202020204" pitchFamily="34" charset="0"/>
              </a:rPr>
              <a:t>4.  Performance support</a:t>
            </a:r>
          </a:p>
          <a:p>
            <a:pPr>
              <a:lnSpc>
                <a:spcPct val="90000"/>
              </a:lnSpc>
              <a:buFontTx/>
              <a:buNone/>
            </a:pPr>
            <a:r>
              <a:rPr lang="en-US" altLang="en-US" sz="2400" dirty="0">
                <a:latin typeface="Arial" panose="020B0604020202020204" pitchFamily="34" charset="0"/>
                <a:cs typeface="Arial" panose="020B0604020202020204" pitchFamily="34" charset="0"/>
              </a:rPr>
              <a:t>5.  Issue resolution</a:t>
            </a:r>
          </a:p>
          <a:p>
            <a:pPr>
              <a:lnSpc>
                <a:spcPct val="90000"/>
              </a:lnSpc>
              <a:buFontTx/>
              <a:buNone/>
            </a:pPr>
            <a:r>
              <a:rPr lang="en-US" altLang="en-US" sz="2400" dirty="0">
                <a:latin typeface="Arial" panose="020B0604020202020204" pitchFamily="34" charset="0"/>
                <a:cs typeface="Arial" panose="020B0604020202020204" pitchFamily="34" charset="0"/>
              </a:rPr>
              <a:t>6.  Change management</a:t>
            </a:r>
          </a:p>
          <a:p>
            <a:pPr>
              <a:lnSpc>
                <a:spcPct val="90000"/>
              </a:lnSpc>
              <a:buFontTx/>
              <a:buNone/>
            </a:pPr>
            <a:r>
              <a:rPr lang="en-US" altLang="en-US" sz="2400" dirty="0">
                <a:latin typeface="Arial" panose="020B0604020202020204" pitchFamily="34" charset="0"/>
                <a:cs typeface="Arial" panose="020B0604020202020204" pitchFamily="34" charset="0"/>
              </a:rPr>
              <a:t>7.  Project management</a:t>
            </a:r>
          </a:p>
          <a:p>
            <a:pPr>
              <a:lnSpc>
                <a:spcPct val="90000"/>
              </a:lnSpc>
            </a:pPr>
            <a:endParaRPr lang="en-US" altLang="en-US" sz="2400" dirty="0">
              <a:latin typeface="Arial" panose="020B0604020202020204" pitchFamily="34" charset="0"/>
              <a:cs typeface="Arial" panose="020B0604020202020204" pitchFamily="34" charset="0"/>
            </a:endParaRPr>
          </a:p>
          <a:p>
            <a:pPr algn="ctr">
              <a:lnSpc>
                <a:spcPct val="90000"/>
              </a:lnSpc>
            </a:pPr>
            <a:endParaRPr lang="en-US" altLang="en-US" sz="1600" dirty="0">
              <a:latin typeface="Arial" panose="020B0604020202020204" pitchFamily="34" charset="0"/>
              <a:cs typeface="Arial" panose="020B0604020202020204" pitchFamily="34" charset="0"/>
            </a:endParaRPr>
          </a:p>
          <a:p>
            <a:pPr algn="r">
              <a:lnSpc>
                <a:spcPct val="90000"/>
              </a:lnSpc>
              <a:buFontTx/>
              <a:buNone/>
            </a:pPr>
            <a:endParaRPr lang="en-US" altLang="en-US" sz="12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Alan Bache and Mike Freedman</a:t>
            </a:r>
            <a:r>
              <a:rPr lang="en-US" altLang="en-US" sz="1200" i="1" dirty="0">
                <a:latin typeface="Arial" panose="020B0604020202020204" pitchFamily="34" charset="0"/>
                <a:cs typeface="Arial" panose="020B0604020202020204" pitchFamily="34" charset="0"/>
              </a:rPr>
              <a:t>. Is Our Vision Any Good?</a:t>
            </a:r>
            <a:r>
              <a:rPr lang="en-US" altLang="en-US" sz="1200" dirty="0">
                <a:latin typeface="Arial" panose="020B0604020202020204" pitchFamily="34" charset="0"/>
                <a:cs typeface="Arial" panose="020B0604020202020204" pitchFamily="34" charset="0"/>
              </a:rPr>
              <a:t>, Journal of Business Strategy, 1999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A00F84A4-9423-4651-B667-1DEE6DB4D61C}"/>
              </a:ext>
            </a:extLst>
          </p:cNvPr>
          <p:cNvSpPr txBox="1">
            <a:spLocks noChangeArrowheads="1"/>
          </p:cNvSpPr>
          <p:nvPr/>
        </p:nvSpPr>
        <p:spPr bwMode="auto">
          <a:xfrm>
            <a:off x="2577991" y="4038600"/>
            <a:ext cx="398801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b="1" dirty="0">
                <a:solidFill>
                  <a:srgbClr val="333399"/>
                </a:solidFill>
                <a:latin typeface="Garamond" panose="02020404030301010803" pitchFamily="18" charset="0"/>
              </a:rPr>
              <a:t>Ed Robinson</a:t>
            </a:r>
          </a:p>
          <a:p>
            <a:pPr algn="ctr" eaLnBrk="0" hangingPunct="0"/>
            <a:r>
              <a:rPr lang="en-US" altLang="en-US" sz="2000" b="1" dirty="0">
                <a:solidFill>
                  <a:srgbClr val="333399"/>
                </a:solidFill>
                <a:latin typeface="Garamond" panose="02020404030301010803" pitchFamily="18" charset="0"/>
              </a:rPr>
              <a:t>President </a:t>
            </a:r>
          </a:p>
          <a:p>
            <a:pPr algn="ctr" eaLnBrk="0" hangingPunct="0"/>
            <a:r>
              <a:rPr lang="en-US" altLang="en-US" sz="2000" b="1" dirty="0">
                <a:solidFill>
                  <a:srgbClr val="333399"/>
                </a:solidFill>
                <a:latin typeface="Garamond" panose="02020404030301010803" pitchFamily="18" charset="0"/>
              </a:rPr>
              <a:t>Capacity Building Solutions Inc.</a:t>
            </a:r>
          </a:p>
          <a:p>
            <a:pPr algn="ctr" eaLnBrk="0" hangingPunct="0"/>
            <a:r>
              <a:rPr lang="en-US" altLang="en-US" sz="2000" b="1" dirty="0">
                <a:solidFill>
                  <a:srgbClr val="333399"/>
                </a:solidFill>
                <a:latin typeface="Garamond" panose="02020404030301010803" pitchFamily="18" charset="0"/>
              </a:rPr>
              <a:t>240/426-4457</a:t>
            </a:r>
          </a:p>
          <a:p>
            <a:pPr algn="ctr" eaLnBrk="0" hangingPunct="0"/>
            <a:r>
              <a:rPr lang="en-US" altLang="en-US" sz="2000" b="1" dirty="0">
                <a:solidFill>
                  <a:schemeClr val="accent2"/>
                </a:solidFill>
                <a:latin typeface="Garamond" panose="02020404030301010803" pitchFamily="18" charset="0"/>
                <a:hlinkClick r:id="rId2"/>
              </a:rPr>
              <a:t>robin_ed@capacity-building.com</a:t>
            </a:r>
            <a:endParaRPr lang="en-US" altLang="en-US" sz="2000" b="1" dirty="0">
              <a:solidFill>
                <a:schemeClr val="accent2"/>
              </a:solidFill>
              <a:latin typeface="Garamond" panose="02020404030301010803" pitchFamily="18" charset="0"/>
            </a:endParaRPr>
          </a:p>
          <a:p>
            <a:pPr algn="ctr" eaLnBrk="0" hangingPunct="0"/>
            <a:r>
              <a:rPr lang="en-US" altLang="en-US" sz="2000" b="1" dirty="0">
                <a:solidFill>
                  <a:schemeClr val="accent2"/>
                </a:solidFill>
                <a:latin typeface="Garamond" panose="02020404030301010803" pitchFamily="18" charset="0"/>
                <a:hlinkClick r:id="rId3"/>
              </a:rPr>
              <a:t>http://www.capacity-building.com</a:t>
            </a:r>
            <a:endParaRPr lang="en-US" altLang="en-US" sz="2000" b="1" dirty="0">
              <a:solidFill>
                <a:schemeClr val="accent2"/>
              </a:solidFill>
              <a:latin typeface="Garamond" panose="02020404030301010803" pitchFamily="18" charset="0"/>
            </a:endParaRPr>
          </a:p>
          <a:p>
            <a:pPr algn="ctr" eaLnBrk="0" hangingPunct="0"/>
            <a:endParaRPr lang="en-US" altLang="en-US" sz="2400" b="1" dirty="0">
              <a:solidFill>
                <a:schemeClr val="accent2"/>
              </a:solidFill>
              <a:latin typeface="Garamond" panose="02020404030301010803" pitchFamily="18" charset="0"/>
            </a:endParaRPr>
          </a:p>
          <a:p>
            <a:pPr algn="ctr" eaLnBrk="0" hangingPunct="0"/>
            <a:endParaRPr lang="en-US" altLang="en-US" sz="2400" b="1" dirty="0">
              <a:solidFill>
                <a:schemeClr val="accent2"/>
              </a:solidFill>
              <a:latin typeface="Garamond" panose="02020404030301010803" pitchFamily="18" charset="0"/>
            </a:endParaRPr>
          </a:p>
        </p:txBody>
      </p:sp>
      <p:sp>
        <p:nvSpPr>
          <p:cNvPr id="70660" name="Rectangle 4">
            <a:extLst>
              <a:ext uri="{FF2B5EF4-FFF2-40B4-BE49-F238E27FC236}">
                <a16:creationId xmlns:a16="http://schemas.microsoft.com/office/drawing/2014/main" id="{0F249FF2-9AF9-4D4F-9319-1648F52E8E71}"/>
              </a:ext>
            </a:extLst>
          </p:cNvPr>
          <p:cNvSpPr>
            <a:spLocks noChangeArrowheads="1"/>
          </p:cNvSpPr>
          <p:nvPr/>
        </p:nvSpPr>
        <p:spPr bwMode="auto">
          <a:xfrm>
            <a:off x="0" y="5943600"/>
            <a:ext cx="1066800" cy="914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pic>
        <p:nvPicPr>
          <p:cNvPr id="3" name="Graphic 2">
            <a:extLst>
              <a:ext uri="{FF2B5EF4-FFF2-40B4-BE49-F238E27FC236}">
                <a16:creationId xmlns:a16="http://schemas.microsoft.com/office/drawing/2014/main" id="{F8789ACF-EF25-FECD-027C-FF0E4F8E52A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83679" y="685800"/>
            <a:ext cx="3576637" cy="298799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DCD7CF6F-85DF-41BB-9335-4C88E83CC832}"/>
              </a:ext>
            </a:extLst>
          </p:cNvPr>
          <p:cNvSpPr>
            <a:spLocks noGrp="1" noChangeArrowheads="1"/>
          </p:cNvSpPr>
          <p:nvPr>
            <p:ph type="body" idx="4294967295"/>
          </p:nvPr>
        </p:nvSpPr>
        <p:spPr>
          <a:xfrm>
            <a:off x="685800" y="457200"/>
            <a:ext cx="7772400" cy="4114800"/>
          </a:xfrm>
        </p:spPr>
        <p:txBody>
          <a:bodyPr/>
          <a:lstStyle/>
          <a:p>
            <a:pPr marL="0" indent="0" algn="ctr">
              <a:lnSpc>
                <a:spcPct val="90000"/>
              </a:lnSpc>
              <a:buFontTx/>
              <a:buNone/>
            </a:pPr>
            <a:r>
              <a:rPr lang="en-US" altLang="en-US" sz="1700" dirty="0">
                <a:latin typeface="Arial" panose="020B0604020202020204" pitchFamily="34" charset="0"/>
                <a:cs typeface="Arial" panose="020B0604020202020204" pitchFamily="34" charset="0"/>
              </a:rPr>
              <a:t>The purpose of strategy is to align and integrate the daily work of all employees around a common, focused direction.</a:t>
            </a:r>
          </a:p>
          <a:p>
            <a:pPr marL="0" indent="0" algn="ctr">
              <a:lnSpc>
                <a:spcPct val="90000"/>
              </a:lnSpc>
              <a:buFontTx/>
              <a:buNone/>
            </a:pPr>
            <a:r>
              <a:rPr lang="en-US" altLang="en-US" sz="1700" dirty="0">
                <a:latin typeface="Arial" panose="020B0604020202020204" pitchFamily="34" charset="0"/>
                <a:cs typeface="Arial" panose="020B0604020202020204" pitchFamily="34" charset="0"/>
              </a:rPr>
              <a:t>—</a:t>
            </a:r>
            <a:r>
              <a:rPr lang="en-US" altLang="en-US" sz="1700" i="1" dirty="0">
                <a:latin typeface="Arial" panose="020B0604020202020204" pitchFamily="34" charset="0"/>
                <a:cs typeface="Arial" panose="020B0604020202020204" pitchFamily="34" charset="0"/>
              </a:rPr>
              <a:t>Peter </a:t>
            </a:r>
            <a:r>
              <a:rPr lang="en-US" altLang="en-US" sz="1700" i="1" dirty="0" err="1">
                <a:latin typeface="Arial" panose="020B0604020202020204" pitchFamily="34" charset="0"/>
                <a:cs typeface="Arial" panose="020B0604020202020204" pitchFamily="34" charset="0"/>
              </a:rPr>
              <a:t>Linkow</a:t>
            </a:r>
            <a:r>
              <a:rPr lang="en-US" altLang="en-US" sz="1700" i="1" dirty="0">
                <a:latin typeface="Arial" panose="020B0604020202020204" pitchFamily="34" charset="0"/>
                <a:cs typeface="Arial" panose="020B0604020202020204" pitchFamily="34" charset="0"/>
              </a:rPr>
              <a:t>, Training &amp; Development</a:t>
            </a:r>
          </a:p>
          <a:p>
            <a:pPr marL="0" indent="0" algn="ctr">
              <a:lnSpc>
                <a:spcPct val="90000"/>
              </a:lnSpc>
              <a:buFontTx/>
              <a:buNone/>
            </a:pPr>
            <a:endParaRPr lang="en-US" altLang="en-US" sz="1700" dirty="0">
              <a:latin typeface="Arial" panose="020B0604020202020204" pitchFamily="34" charset="0"/>
              <a:cs typeface="Arial" panose="020B0604020202020204" pitchFamily="34" charset="0"/>
            </a:endParaRPr>
          </a:p>
          <a:p>
            <a:pPr marL="0" indent="0" algn="ctr">
              <a:lnSpc>
                <a:spcPct val="90000"/>
              </a:lnSpc>
              <a:buFontTx/>
              <a:buNone/>
            </a:pPr>
            <a:r>
              <a:rPr lang="en-US" altLang="en-US" sz="1700" dirty="0">
                <a:latin typeface="Arial" panose="020B0604020202020204" pitchFamily="34" charset="0"/>
                <a:cs typeface="Arial" panose="020B0604020202020204" pitchFamily="34" charset="0"/>
              </a:rPr>
              <a:t>To develop successful strategic plans, it is necessary to have a clear understanding of the various organizational objectives articulated effectively by management. Just as importantly, a manager must have a clear understanding of and a respect for the corporate culture and recognize its limits. The best strategic ideas can be basically useless if they are not accepted internally.</a:t>
            </a:r>
          </a:p>
          <a:p>
            <a:pPr marL="0" indent="0" algn="ctr">
              <a:lnSpc>
                <a:spcPct val="90000"/>
              </a:lnSpc>
              <a:buFontTx/>
              <a:buNone/>
            </a:pPr>
            <a:r>
              <a:rPr lang="en-US" altLang="en-US" sz="1700" dirty="0">
                <a:latin typeface="Arial" panose="020B0604020202020204" pitchFamily="34" charset="0"/>
                <a:cs typeface="Arial" panose="020B0604020202020204" pitchFamily="34" charset="0"/>
              </a:rPr>
              <a:t>—Excerpted from </a:t>
            </a:r>
            <a:r>
              <a:rPr lang="en-US" altLang="en-US" sz="1700" i="1" dirty="0">
                <a:latin typeface="Arial" panose="020B0604020202020204" pitchFamily="34" charset="0"/>
                <a:cs typeface="Arial" panose="020B0604020202020204" pitchFamily="34" charset="0"/>
              </a:rPr>
              <a:t>AMA Management Handbook</a:t>
            </a:r>
          </a:p>
          <a:p>
            <a:pPr marL="0" indent="0" algn="ctr">
              <a:lnSpc>
                <a:spcPct val="90000"/>
              </a:lnSpc>
              <a:buFontTx/>
              <a:buNone/>
            </a:pPr>
            <a:endParaRPr lang="en-US" altLang="en-US" sz="1700" dirty="0">
              <a:latin typeface="Arial" panose="020B0604020202020204" pitchFamily="34" charset="0"/>
              <a:cs typeface="Arial" panose="020B0604020202020204" pitchFamily="34" charset="0"/>
            </a:endParaRPr>
          </a:p>
          <a:p>
            <a:pPr marL="0" indent="0" algn="ctr">
              <a:lnSpc>
                <a:spcPct val="90000"/>
              </a:lnSpc>
              <a:buFontTx/>
              <a:buNone/>
            </a:pPr>
            <a:r>
              <a:rPr lang="en-US" altLang="en-US" sz="1700" dirty="0">
                <a:latin typeface="Arial" panose="020B0604020202020204" pitchFamily="34" charset="0"/>
                <a:cs typeface="Arial" panose="020B0604020202020204" pitchFamily="34" charset="0"/>
              </a:rPr>
              <a:t>…Often, however, discussions on strategy ignore the execution factor because managers fail to see it as part of the big picture. Such companies miss the opportunity to make an informed choice between a second-best strategy that they can execute well and an ideal strategy that may demand capabilities they do not have.</a:t>
            </a:r>
          </a:p>
          <a:p>
            <a:pPr marL="0" indent="0" algn="ctr">
              <a:lnSpc>
                <a:spcPct val="90000"/>
              </a:lnSpc>
              <a:buFontTx/>
              <a:buNone/>
            </a:pPr>
            <a:r>
              <a:rPr lang="en-US" altLang="en-US" sz="1700" i="1" dirty="0">
                <a:latin typeface="Arial" panose="020B0604020202020204" pitchFamily="34" charset="0"/>
                <a:cs typeface="Arial" panose="020B0604020202020204" pitchFamily="34" charset="0"/>
              </a:rPr>
              <a:t>—</a:t>
            </a:r>
            <a:r>
              <a:rPr lang="en-US" altLang="en-US" sz="1700" i="1" dirty="0" err="1">
                <a:latin typeface="Arial" panose="020B0604020202020204" pitchFamily="34" charset="0"/>
                <a:cs typeface="Arial" panose="020B0604020202020204" pitchFamily="34" charset="0"/>
              </a:rPr>
              <a:t>Aspesi</a:t>
            </a:r>
            <a:r>
              <a:rPr lang="en-US" altLang="en-US" sz="1700" i="1" dirty="0">
                <a:latin typeface="Arial" panose="020B0604020202020204" pitchFamily="34" charset="0"/>
                <a:cs typeface="Arial" panose="020B0604020202020204" pitchFamily="34" charset="0"/>
              </a:rPr>
              <a:t> and </a:t>
            </a:r>
            <a:r>
              <a:rPr lang="en-US" altLang="en-US" sz="1700" i="1" dirty="0" err="1">
                <a:latin typeface="Arial" panose="020B0604020202020204" pitchFamily="34" charset="0"/>
                <a:cs typeface="Arial" panose="020B0604020202020204" pitchFamily="34" charset="0"/>
              </a:rPr>
              <a:t>Vadhan,The</a:t>
            </a:r>
            <a:r>
              <a:rPr lang="en-US" altLang="en-US" sz="1700" i="1" dirty="0">
                <a:latin typeface="Arial" panose="020B0604020202020204" pitchFamily="34" charset="0"/>
                <a:cs typeface="Arial" panose="020B0604020202020204" pitchFamily="34" charset="0"/>
              </a:rPr>
              <a:t> </a:t>
            </a:r>
            <a:r>
              <a:rPr lang="en-US" altLang="en-US" sz="1700" i="1" dirty="0" err="1">
                <a:latin typeface="Arial" panose="020B0604020202020204" pitchFamily="34" charset="0"/>
                <a:cs typeface="Arial" panose="020B0604020202020204" pitchFamily="34" charset="0"/>
              </a:rPr>
              <a:t>Mckinsey</a:t>
            </a:r>
            <a:r>
              <a:rPr lang="en-US" altLang="en-US" sz="1700" i="1" dirty="0">
                <a:latin typeface="Arial" panose="020B0604020202020204" pitchFamily="34" charset="0"/>
                <a:cs typeface="Arial" panose="020B0604020202020204" pitchFamily="34" charset="0"/>
              </a:rPr>
              <a:t> Quarterly</a:t>
            </a:r>
          </a:p>
          <a:p>
            <a:pPr marL="0" indent="0" algn="ctr">
              <a:lnSpc>
                <a:spcPct val="90000"/>
              </a:lnSpc>
              <a:buFontTx/>
              <a:buNone/>
            </a:pPr>
            <a:endParaRPr lang="en-US" altLang="en-US" sz="1700" dirty="0">
              <a:latin typeface="Arial" panose="020B0604020202020204" pitchFamily="34" charset="0"/>
              <a:cs typeface="Arial" panose="020B0604020202020204" pitchFamily="34" charset="0"/>
            </a:endParaRPr>
          </a:p>
          <a:p>
            <a:pPr marL="0" indent="0" algn="ctr">
              <a:lnSpc>
                <a:spcPct val="90000"/>
              </a:lnSpc>
              <a:buFontTx/>
              <a:buNone/>
            </a:pPr>
            <a:r>
              <a:rPr lang="en-US" altLang="en-US" sz="1700" dirty="0">
                <a:latin typeface="Arial" panose="020B0604020202020204" pitchFamily="34" charset="0"/>
                <a:cs typeface="Arial" panose="020B0604020202020204" pitchFamily="34" charset="0"/>
              </a:rPr>
              <a:t>…Strategy is choosing to deliver a particular kind of value, rather than just trying to deliver the same kind of value better.</a:t>
            </a:r>
          </a:p>
          <a:p>
            <a:pPr marL="0" indent="0" algn="ctr">
              <a:lnSpc>
                <a:spcPct val="90000"/>
              </a:lnSpc>
              <a:buFontTx/>
              <a:buNone/>
            </a:pPr>
            <a:r>
              <a:rPr lang="en-US" altLang="en-US" sz="1700" dirty="0">
                <a:latin typeface="Arial" panose="020B0604020202020204" pitchFamily="34" charset="0"/>
                <a:cs typeface="Arial" panose="020B0604020202020204" pitchFamily="34" charset="0"/>
              </a:rPr>
              <a:t>—</a:t>
            </a:r>
            <a:r>
              <a:rPr lang="en-US" altLang="en-US" sz="1700" i="1" dirty="0">
                <a:latin typeface="Arial" panose="020B0604020202020204" pitchFamily="34" charset="0"/>
                <a:cs typeface="Arial" panose="020B0604020202020204" pitchFamily="34" charset="0"/>
              </a:rPr>
              <a:t>Michael Porter, Organizational Dynamics</a:t>
            </a:r>
          </a:p>
          <a:p>
            <a:pPr marL="0" indent="0" algn="r">
              <a:lnSpc>
                <a:spcPct val="90000"/>
              </a:lnSpc>
              <a:buFontTx/>
              <a:buNone/>
            </a:pPr>
            <a:endParaRPr lang="en-US" altLang="en-US"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a:extLst>
              <a:ext uri="{FF2B5EF4-FFF2-40B4-BE49-F238E27FC236}">
                <a16:creationId xmlns:a16="http://schemas.microsoft.com/office/drawing/2014/main" id="{A7D939E6-6373-4381-9A1C-794A08007331}"/>
              </a:ext>
            </a:extLst>
          </p:cNvPr>
          <p:cNvSpPr>
            <a:spLocks noGrp="1" noChangeArrowheads="1"/>
          </p:cNvSpPr>
          <p:nvPr>
            <p:ph type="body" idx="4294967295"/>
          </p:nvPr>
        </p:nvSpPr>
        <p:spPr>
          <a:xfrm>
            <a:off x="762000" y="609600"/>
            <a:ext cx="7772400" cy="4114800"/>
          </a:xfrm>
        </p:spPr>
        <p:txBody>
          <a:bodyPr/>
          <a:lstStyle/>
          <a:p>
            <a:pPr marL="0" indent="0" algn="ctr">
              <a:lnSpc>
                <a:spcPct val="90000"/>
              </a:lnSpc>
              <a:buFontTx/>
              <a:buNone/>
            </a:pPr>
            <a:endParaRPr lang="en-US" altLang="en-US" sz="1700" dirty="0"/>
          </a:p>
          <a:p>
            <a:pPr marL="0" indent="0" algn="ctr">
              <a:lnSpc>
                <a:spcPct val="90000"/>
              </a:lnSpc>
              <a:buFontTx/>
              <a:buNone/>
            </a:pPr>
            <a:r>
              <a:rPr lang="en-US" altLang="en-US" sz="1700" dirty="0">
                <a:latin typeface="Arial" panose="020B0604020202020204" pitchFamily="34" charset="0"/>
                <a:cs typeface="Arial" panose="020B0604020202020204" pitchFamily="34" charset="0"/>
              </a:rPr>
              <a:t>No advantage and no success are ever permanent. The winners are those that keep moving.</a:t>
            </a:r>
          </a:p>
          <a:p>
            <a:pPr marL="0" indent="0" algn="ctr">
              <a:lnSpc>
                <a:spcPct val="90000"/>
              </a:lnSpc>
              <a:buFontTx/>
              <a:buNone/>
            </a:pPr>
            <a:r>
              <a:rPr lang="en-US" altLang="en-US" sz="1700" i="1" dirty="0">
                <a:latin typeface="Arial" panose="020B0604020202020204" pitchFamily="34" charset="0"/>
                <a:cs typeface="Arial" panose="020B0604020202020204" pitchFamily="34" charset="0"/>
              </a:rPr>
              <a:t>—John Browne, CEO of British Petroleum</a:t>
            </a:r>
          </a:p>
          <a:p>
            <a:pPr marL="0" indent="0" algn="ctr">
              <a:lnSpc>
                <a:spcPct val="90000"/>
              </a:lnSpc>
              <a:buFontTx/>
              <a:buNone/>
            </a:pPr>
            <a:endParaRPr lang="en-US" altLang="en-US" sz="1700" dirty="0">
              <a:latin typeface="Arial" panose="020B0604020202020204" pitchFamily="34" charset="0"/>
              <a:cs typeface="Arial" panose="020B0604020202020204" pitchFamily="34" charset="0"/>
            </a:endParaRPr>
          </a:p>
          <a:p>
            <a:pPr marL="0" indent="0" algn="ctr">
              <a:lnSpc>
                <a:spcPct val="90000"/>
              </a:lnSpc>
              <a:buFontTx/>
              <a:buNone/>
            </a:pPr>
            <a:r>
              <a:rPr lang="en-US" altLang="en-US" sz="1700" dirty="0">
                <a:latin typeface="Arial" panose="020B0604020202020204" pitchFamily="34" charset="0"/>
                <a:cs typeface="Arial" panose="020B0604020202020204" pitchFamily="34" charset="0"/>
              </a:rPr>
              <a:t>Business strategy is less a function of grandiose predictions than it is a result of being able to respond rapidly to real changes as they occur.  That’s why strategy has to be dynamic and anticipatory.</a:t>
            </a:r>
          </a:p>
          <a:p>
            <a:pPr marL="0" indent="0" algn="ctr">
              <a:lnSpc>
                <a:spcPct val="90000"/>
              </a:lnSpc>
              <a:buFontTx/>
              <a:buNone/>
            </a:pPr>
            <a:r>
              <a:rPr lang="en-US" altLang="en-US" sz="1700" dirty="0">
                <a:latin typeface="Arial" panose="020B0604020202020204" pitchFamily="34" charset="0"/>
                <a:cs typeface="Arial" panose="020B0604020202020204" pitchFamily="34" charset="0"/>
              </a:rPr>
              <a:t>—</a:t>
            </a:r>
            <a:r>
              <a:rPr lang="en-US" altLang="en-US" sz="1700" i="1" dirty="0">
                <a:latin typeface="Arial" panose="020B0604020202020204" pitchFamily="34" charset="0"/>
                <a:cs typeface="Arial" panose="020B0604020202020204" pitchFamily="34" charset="0"/>
              </a:rPr>
              <a:t>Jack Welch, From the Gut</a:t>
            </a:r>
          </a:p>
          <a:p>
            <a:pPr marL="0" indent="0" algn="ctr">
              <a:lnSpc>
                <a:spcPct val="90000"/>
              </a:lnSpc>
              <a:buFontTx/>
              <a:buNone/>
            </a:pPr>
            <a:endParaRPr lang="en-US" altLang="en-US" sz="1700" dirty="0">
              <a:latin typeface="Arial" panose="020B0604020202020204" pitchFamily="34" charset="0"/>
              <a:cs typeface="Arial" panose="020B0604020202020204" pitchFamily="34" charset="0"/>
            </a:endParaRPr>
          </a:p>
          <a:p>
            <a:pPr marL="0" indent="0" algn="ctr">
              <a:lnSpc>
                <a:spcPct val="90000"/>
              </a:lnSpc>
              <a:buFontTx/>
              <a:buNone/>
            </a:pPr>
            <a:r>
              <a:rPr lang="en-US" altLang="en-US" sz="1700" dirty="0">
                <a:latin typeface="Arial" panose="020B0604020202020204" pitchFamily="34" charset="0"/>
                <a:cs typeface="Arial" panose="020B0604020202020204" pitchFamily="34" charset="0"/>
              </a:rPr>
              <a:t>Strategy, at its core, involves choices and tradeoffs that are often viewed as risky because the company must set itself apart from industry rivals and if the choices are poor ones, then managers look silly if rivals are doing well. This creates a series of principal-agent problems both with shareholders and within the firm that tend to lead both senior level management as well as departmental managers within the firm to pick the safe course, which is following or slightly leading best practices within the industry. This is the safe way of doing things because it eases the monitoring task versus making judgements about appropriateness of strategic differences.</a:t>
            </a:r>
          </a:p>
          <a:p>
            <a:pPr marL="0" indent="0" algn="ctr">
              <a:lnSpc>
                <a:spcPct val="90000"/>
              </a:lnSpc>
              <a:buFontTx/>
              <a:buNone/>
            </a:pPr>
            <a:r>
              <a:rPr lang="en-US" altLang="en-US" sz="1700" i="1" dirty="0">
                <a:latin typeface="Arial" panose="020B0604020202020204" pitchFamily="34" charset="0"/>
                <a:cs typeface="Arial" panose="020B0604020202020204" pitchFamily="34" charset="0"/>
              </a:rPr>
              <a:t>—Michael Porter, Organizational Dynamics</a:t>
            </a:r>
          </a:p>
          <a:p>
            <a:pPr marL="0" indent="0" algn="ctr">
              <a:lnSpc>
                <a:spcPct val="90000"/>
              </a:lnSpc>
              <a:buFontTx/>
              <a:buNone/>
            </a:pPr>
            <a:endParaRPr lang="en-US" altLang="en-US"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FF350B51-E86B-4434-BE37-EDE45D1B7621}"/>
              </a:ext>
            </a:extLst>
          </p:cNvPr>
          <p:cNvSpPr>
            <a:spLocks noGrp="1" noChangeArrowheads="1"/>
          </p:cNvSpPr>
          <p:nvPr>
            <p:ph type="title"/>
          </p:nvPr>
        </p:nvSpPr>
        <p:spPr>
          <a:xfrm>
            <a:off x="533400" y="0"/>
            <a:ext cx="7772400" cy="1143000"/>
          </a:xfrm>
        </p:spPr>
        <p:txBody>
          <a:bodyPr/>
          <a:lstStyle/>
          <a:p>
            <a:r>
              <a:rPr lang="en-US" altLang="en-US" sz="3200" dirty="0">
                <a:latin typeface="Arial" panose="020B0604020202020204" pitchFamily="34" charset="0"/>
                <a:cs typeface="Arial" panose="020B0604020202020204" pitchFamily="34" charset="0"/>
              </a:rPr>
              <a:t>What Gifted Strategic Thinkers Do</a:t>
            </a:r>
          </a:p>
        </p:txBody>
      </p:sp>
      <p:sp>
        <p:nvSpPr>
          <p:cNvPr id="152579" name="Rectangle 3">
            <a:extLst>
              <a:ext uri="{FF2B5EF4-FFF2-40B4-BE49-F238E27FC236}">
                <a16:creationId xmlns:a16="http://schemas.microsoft.com/office/drawing/2014/main" id="{F03054C9-B836-42C1-BB93-C0D08E2D3EE1}"/>
              </a:ext>
            </a:extLst>
          </p:cNvPr>
          <p:cNvSpPr>
            <a:spLocks noGrp="1" noChangeArrowheads="1"/>
          </p:cNvSpPr>
          <p:nvPr>
            <p:ph type="body" idx="1"/>
          </p:nvPr>
        </p:nvSpPr>
        <p:spPr>
          <a:xfrm>
            <a:off x="685800" y="1130211"/>
            <a:ext cx="7772400" cy="4114800"/>
          </a:xfrm>
        </p:spPr>
        <p:txBody>
          <a:bodyPr/>
          <a:lstStyle/>
          <a:p>
            <a:pPr>
              <a:lnSpc>
                <a:spcPct val="90000"/>
              </a:lnSpc>
              <a:buFontTx/>
              <a:buNone/>
            </a:pPr>
            <a:r>
              <a:rPr lang="en-US" altLang="en-US" sz="1800" b="1" dirty="0">
                <a:latin typeface="Arial" panose="020B0604020202020204" pitchFamily="34" charset="0"/>
                <a:cs typeface="Arial" panose="020B0604020202020204" pitchFamily="34" charset="0"/>
              </a:rPr>
              <a:t>Thinking Competencies:</a:t>
            </a:r>
          </a:p>
          <a:p>
            <a:pPr>
              <a:lnSpc>
                <a:spcPct val="90000"/>
              </a:lnSpc>
            </a:pPr>
            <a:r>
              <a:rPr lang="en-US" altLang="en-US" sz="1800" u="sng" dirty="0">
                <a:latin typeface="Arial" panose="020B0604020202020204" pitchFamily="34" charset="0"/>
                <a:cs typeface="Arial" panose="020B0604020202020204" pitchFamily="34" charset="0"/>
              </a:rPr>
              <a:t>Reframing:</a:t>
            </a:r>
            <a:r>
              <a:rPr lang="en-US" altLang="en-US" sz="1800" dirty="0">
                <a:latin typeface="Arial" panose="020B0604020202020204" pitchFamily="34" charset="0"/>
                <a:cs typeface="Arial" panose="020B0604020202020204" pitchFamily="34" charset="0"/>
              </a:rPr>
              <a:t> Involves challenging and restating the underlying beliefs and assumptions on which organizational relations and actions are based</a:t>
            </a:r>
          </a:p>
          <a:p>
            <a:pPr>
              <a:lnSpc>
                <a:spcPct val="90000"/>
              </a:lnSpc>
            </a:pPr>
            <a:r>
              <a:rPr lang="en-US" altLang="en-US" sz="1800" u="sng" dirty="0">
                <a:latin typeface="Arial" panose="020B0604020202020204" pitchFamily="34" charset="0"/>
                <a:cs typeface="Arial" panose="020B0604020202020204" pitchFamily="34" charset="0"/>
              </a:rPr>
              <a:t>Scanning:</a:t>
            </a:r>
            <a:r>
              <a:rPr lang="en-US" altLang="en-US" sz="1800" dirty="0">
                <a:latin typeface="Arial" panose="020B0604020202020204" pitchFamily="34" charset="0"/>
                <a:cs typeface="Arial" panose="020B0604020202020204" pitchFamily="34" charset="0"/>
              </a:rPr>
              <a:t> This is a constant, staccato search for information that bears on current assumptions and future of the organization</a:t>
            </a:r>
          </a:p>
          <a:p>
            <a:pPr>
              <a:lnSpc>
                <a:spcPct val="90000"/>
              </a:lnSpc>
            </a:pPr>
            <a:r>
              <a:rPr lang="en-US" altLang="en-US" sz="1800" u="sng" dirty="0">
                <a:latin typeface="Arial" panose="020B0604020202020204" pitchFamily="34" charset="0"/>
                <a:cs typeface="Arial" panose="020B0604020202020204" pitchFamily="34" charset="0"/>
              </a:rPr>
              <a:t>Abstracting:</a:t>
            </a:r>
            <a:r>
              <a:rPr lang="en-US" altLang="en-US" sz="1800" dirty="0">
                <a:latin typeface="Arial" panose="020B0604020202020204" pitchFamily="34" charset="0"/>
                <a:cs typeface="Arial" panose="020B0604020202020204" pitchFamily="34" charset="0"/>
              </a:rPr>
              <a:t> The ability to grasp the essential theme or synergy in disparate bits of information</a:t>
            </a:r>
          </a:p>
          <a:p>
            <a:pPr>
              <a:lnSpc>
                <a:spcPct val="90000"/>
              </a:lnSpc>
            </a:pPr>
            <a:r>
              <a:rPr lang="en-US" altLang="en-US" sz="1800" u="sng" dirty="0">
                <a:latin typeface="Arial" panose="020B0604020202020204" pitchFamily="34" charset="0"/>
                <a:cs typeface="Arial" panose="020B0604020202020204" pitchFamily="34" charset="0"/>
              </a:rPr>
              <a:t>Multivariate Thinking:</a:t>
            </a:r>
            <a:r>
              <a:rPr lang="en-US" altLang="en-US" sz="1800" dirty="0">
                <a:latin typeface="Arial" panose="020B0604020202020204" pitchFamily="34" charset="0"/>
                <a:cs typeface="Arial" panose="020B0604020202020204" pitchFamily="34" charset="0"/>
              </a:rPr>
              <a:t> The ability to balance many dynamic variables simultaneously and discern relationships among them</a:t>
            </a:r>
          </a:p>
          <a:p>
            <a:pPr>
              <a:lnSpc>
                <a:spcPct val="90000"/>
              </a:lnSpc>
            </a:pPr>
            <a:r>
              <a:rPr lang="en-US" altLang="en-US" sz="1800" u="sng" dirty="0">
                <a:latin typeface="Arial" panose="020B0604020202020204" pitchFamily="34" charset="0"/>
                <a:cs typeface="Arial" panose="020B0604020202020204" pitchFamily="34" charset="0"/>
              </a:rPr>
              <a:t>Envisioning:</a:t>
            </a:r>
            <a:r>
              <a:rPr lang="en-US" altLang="en-US" sz="1800" dirty="0">
                <a:latin typeface="Arial" panose="020B0604020202020204" pitchFamily="34" charset="0"/>
                <a:cs typeface="Arial" panose="020B0604020202020204" pitchFamily="34" charset="0"/>
              </a:rPr>
              <a:t> The ability to see future states as vivid visual images</a:t>
            </a:r>
          </a:p>
          <a:p>
            <a:pPr>
              <a:lnSpc>
                <a:spcPct val="90000"/>
              </a:lnSpc>
            </a:pPr>
            <a:r>
              <a:rPr lang="en-US" altLang="en-US" sz="1800" u="sng" dirty="0">
                <a:latin typeface="Arial" panose="020B0604020202020204" pitchFamily="34" charset="0"/>
                <a:cs typeface="Arial" panose="020B0604020202020204" pitchFamily="34" charset="0"/>
              </a:rPr>
              <a:t>Inducting:</a:t>
            </a:r>
            <a:r>
              <a:rPr lang="en-US" altLang="en-US" sz="1800" dirty="0">
                <a:latin typeface="Arial" panose="020B0604020202020204" pitchFamily="34" charset="0"/>
                <a:cs typeface="Arial" panose="020B0604020202020204" pitchFamily="34" charset="0"/>
              </a:rPr>
              <a:t> The ability to form beliefs, assumptions and generalizations quickly from concrete, often sparse observations</a:t>
            </a:r>
          </a:p>
          <a:p>
            <a:pPr>
              <a:lnSpc>
                <a:spcPct val="90000"/>
              </a:lnSpc>
            </a:pPr>
            <a:r>
              <a:rPr lang="en-US" altLang="en-US" sz="1800" u="sng" dirty="0">
                <a:latin typeface="Arial" panose="020B0604020202020204" pitchFamily="34" charset="0"/>
                <a:cs typeface="Arial" panose="020B0604020202020204" pitchFamily="34" charset="0"/>
              </a:rPr>
              <a:t>Valuating:</a:t>
            </a:r>
            <a:r>
              <a:rPr lang="en-US" altLang="en-US" sz="1800" dirty="0">
                <a:latin typeface="Arial" panose="020B0604020202020204" pitchFamily="34" charset="0"/>
                <a:cs typeface="Arial" panose="020B0604020202020204" pitchFamily="34" charset="0"/>
              </a:rPr>
              <a:t> The natural need to seek to know and understand the underlying values, beliefs and attitudes held by current and potential stakeholders</a:t>
            </a:r>
          </a:p>
          <a:p>
            <a:pPr algn="r">
              <a:lnSpc>
                <a:spcPct val="90000"/>
              </a:lnSpc>
              <a:buFontTx/>
              <a:buNone/>
            </a:pPr>
            <a:endParaRPr lang="en-US" altLang="en-US" sz="18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Peter </a:t>
            </a:r>
            <a:r>
              <a:rPr lang="en-US" altLang="en-US" sz="1200" dirty="0" err="1">
                <a:latin typeface="Arial" panose="020B0604020202020204" pitchFamily="34" charset="0"/>
                <a:cs typeface="Arial" panose="020B0604020202020204" pitchFamily="34" charset="0"/>
              </a:rPr>
              <a:t>Linkow</a:t>
            </a:r>
            <a:r>
              <a:rPr lang="en-US" altLang="en-US" sz="1200" dirty="0">
                <a:latin typeface="Arial" panose="020B0604020202020204" pitchFamily="34" charset="0"/>
                <a:cs typeface="Arial" panose="020B0604020202020204" pitchFamily="34" charset="0"/>
              </a:rPr>
              <a:t>, </a:t>
            </a:r>
            <a:r>
              <a:rPr lang="en-US" altLang="en-US" sz="1200" i="1" dirty="0">
                <a:latin typeface="Arial" panose="020B0604020202020204" pitchFamily="34" charset="0"/>
                <a:cs typeface="Arial" panose="020B0604020202020204" pitchFamily="34" charset="0"/>
              </a:rPr>
              <a:t>What Gifted Strategic Thinkers Do</a:t>
            </a:r>
            <a:r>
              <a:rPr lang="en-US" altLang="en-US" sz="1200" dirty="0">
                <a:latin typeface="Arial" panose="020B0604020202020204" pitchFamily="34" charset="0"/>
                <a:cs typeface="Arial" panose="020B0604020202020204" pitchFamily="34" charset="0"/>
              </a:rPr>
              <a:t>, Training &amp; Development, 1999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E0F1E226-2DE9-46B8-9540-DB98C138F966}"/>
              </a:ext>
            </a:extLst>
          </p:cNvPr>
          <p:cNvSpPr>
            <a:spLocks noGrp="1" noChangeArrowheads="1"/>
          </p:cNvSpPr>
          <p:nvPr>
            <p:ph type="title"/>
          </p:nvPr>
        </p:nvSpPr>
        <p:spPr>
          <a:xfrm>
            <a:off x="533400" y="0"/>
            <a:ext cx="7772400" cy="1143000"/>
          </a:xfrm>
        </p:spPr>
        <p:txBody>
          <a:bodyPr/>
          <a:lstStyle/>
          <a:p>
            <a:r>
              <a:rPr lang="en-US" altLang="en-US" sz="3200" dirty="0">
                <a:latin typeface="Arial" panose="020B0604020202020204" pitchFamily="34" charset="0"/>
                <a:cs typeface="Arial" panose="020B0604020202020204" pitchFamily="34" charset="0"/>
              </a:rPr>
              <a:t>What Gifted Strategic Thinkers Do (Cont’d)</a:t>
            </a:r>
          </a:p>
        </p:txBody>
      </p:sp>
      <p:sp>
        <p:nvSpPr>
          <p:cNvPr id="153603" name="Rectangle 3">
            <a:extLst>
              <a:ext uri="{FF2B5EF4-FFF2-40B4-BE49-F238E27FC236}">
                <a16:creationId xmlns:a16="http://schemas.microsoft.com/office/drawing/2014/main" id="{9DE7C043-56D4-41AA-97AA-C02F24C4C45A}"/>
              </a:ext>
            </a:extLst>
          </p:cNvPr>
          <p:cNvSpPr>
            <a:spLocks noGrp="1" noChangeArrowheads="1"/>
          </p:cNvSpPr>
          <p:nvPr>
            <p:ph type="body" idx="1"/>
          </p:nvPr>
        </p:nvSpPr>
        <p:spPr>
          <a:xfrm>
            <a:off x="685800" y="1295400"/>
            <a:ext cx="7772400" cy="4114800"/>
          </a:xfrm>
        </p:spPr>
        <p:txBody>
          <a:bodyPr/>
          <a:lstStyle/>
          <a:p>
            <a:pPr>
              <a:lnSpc>
                <a:spcPct val="90000"/>
              </a:lnSpc>
              <a:buFontTx/>
              <a:buNone/>
            </a:pPr>
            <a:r>
              <a:rPr lang="en-US" altLang="en-US" sz="1800" b="1" dirty="0">
                <a:latin typeface="Arial" panose="020B0604020202020204" pitchFamily="34" charset="0"/>
                <a:cs typeface="Arial" panose="020B0604020202020204" pitchFamily="34" charset="0"/>
              </a:rPr>
              <a:t>External Factors, Distinguishing Characteristics:</a:t>
            </a:r>
          </a:p>
          <a:p>
            <a:pPr>
              <a:lnSpc>
                <a:spcPct val="90000"/>
              </a:lnSpc>
            </a:pPr>
            <a:r>
              <a:rPr lang="en-US" altLang="en-US" sz="1800" u="sng" dirty="0">
                <a:latin typeface="Arial" panose="020B0604020202020204" pitchFamily="34" charset="0"/>
                <a:cs typeface="Arial" panose="020B0604020202020204" pitchFamily="34" charset="0"/>
              </a:rPr>
              <a:t>Experience:</a:t>
            </a:r>
            <a:r>
              <a:rPr lang="en-US" altLang="en-US" sz="1800" dirty="0">
                <a:latin typeface="Arial" panose="020B0604020202020204" pitchFamily="34" charset="0"/>
                <a:cs typeface="Arial" panose="020B0604020202020204" pitchFamily="34" charset="0"/>
              </a:rPr>
              <a:t> They must be very knowledgeable about the industry in which they compete and about the organizations where they work. Gifted strategic thinkers maintain a wide network of relationships through which they obtain information critical to strategy formulation.</a:t>
            </a:r>
          </a:p>
          <a:p>
            <a:pPr>
              <a:lnSpc>
                <a:spcPct val="90000"/>
              </a:lnSpc>
            </a:pPr>
            <a:r>
              <a:rPr lang="en-US" altLang="en-US" sz="1800" u="sng" dirty="0">
                <a:latin typeface="Arial" panose="020B0604020202020204" pitchFamily="34" charset="0"/>
                <a:cs typeface="Arial" panose="020B0604020202020204" pitchFamily="34" charset="0"/>
              </a:rPr>
              <a:t>Selection:</a:t>
            </a:r>
            <a:r>
              <a:rPr lang="en-US" altLang="en-US" sz="1800" dirty="0">
                <a:latin typeface="Arial" panose="020B0604020202020204" pitchFamily="34" charset="0"/>
                <a:cs typeface="Arial" panose="020B0604020202020204" pitchFamily="34" charset="0"/>
              </a:rPr>
              <a:t> All gifted strategists have been selected or have the done the selecting at some point. They could be the strategist or the one who selects the strategist.</a:t>
            </a:r>
          </a:p>
          <a:p>
            <a:pPr>
              <a:lnSpc>
                <a:spcPct val="90000"/>
              </a:lnSpc>
            </a:pPr>
            <a:r>
              <a:rPr lang="en-US" altLang="en-US" sz="1800" u="sng" dirty="0">
                <a:latin typeface="Arial" panose="020B0604020202020204" pitchFamily="34" charset="0"/>
                <a:cs typeface="Arial" panose="020B0604020202020204" pitchFamily="34" charset="0"/>
              </a:rPr>
              <a:t>Smart Luck:</a:t>
            </a:r>
            <a:r>
              <a:rPr lang="en-US" altLang="en-US" sz="1800" dirty="0">
                <a:latin typeface="Arial" panose="020B0604020202020204" pitchFamily="34" charset="0"/>
                <a:cs typeface="Arial" panose="020B0604020202020204" pitchFamily="34" charset="0"/>
              </a:rPr>
              <a:t> They have a knack for being in the right place at the right time. They make choices that take into consideration their strengths, and they’re uncanny about matching their strengths with emerging opportunities.</a:t>
            </a:r>
          </a:p>
          <a:p>
            <a:pPr>
              <a:lnSpc>
                <a:spcPct val="90000"/>
              </a:lnSpc>
            </a:pPr>
            <a:endParaRPr lang="en-US" altLang="en-US" sz="1800" dirty="0">
              <a:latin typeface="Arial" panose="020B0604020202020204" pitchFamily="34" charset="0"/>
              <a:cs typeface="Arial" panose="020B0604020202020204" pitchFamily="34" charset="0"/>
            </a:endParaRPr>
          </a:p>
          <a:p>
            <a:pPr>
              <a:lnSpc>
                <a:spcPct val="90000"/>
              </a:lnSpc>
              <a:buFontTx/>
              <a:buNone/>
            </a:pPr>
            <a:r>
              <a:rPr lang="en-US" altLang="en-US" sz="1800" dirty="0">
                <a:latin typeface="Arial" panose="020B0604020202020204" pitchFamily="34" charset="0"/>
                <a:cs typeface="Arial" panose="020B0604020202020204" pitchFamily="34" charset="0"/>
              </a:rPr>
              <a:t>	“Among their more significant enduring traits they are ego free, autonomous and principled… independent people who don’t need much structure because they are compelled to create structure.”</a:t>
            </a:r>
          </a:p>
          <a:p>
            <a:pPr algn="r">
              <a:lnSpc>
                <a:spcPct val="90000"/>
              </a:lnSpc>
              <a:buFontTx/>
              <a:buNone/>
            </a:pPr>
            <a:endParaRPr lang="en-US" altLang="en-US" sz="18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Peter </a:t>
            </a:r>
            <a:r>
              <a:rPr lang="en-US" altLang="en-US" sz="1200" dirty="0" err="1">
                <a:latin typeface="Arial" panose="020B0604020202020204" pitchFamily="34" charset="0"/>
                <a:cs typeface="Arial" panose="020B0604020202020204" pitchFamily="34" charset="0"/>
              </a:rPr>
              <a:t>Linkow</a:t>
            </a:r>
            <a:r>
              <a:rPr lang="en-US" altLang="en-US" sz="1200" dirty="0">
                <a:latin typeface="Arial" panose="020B0604020202020204" pitchFamily="34" charset="0"/>
                <a:cs typeface="Arial" panose="020B0604020202020204" pitchFamily="34" charset="0"/>
              </a:rPr>
              <a:t>, </a:t>
            </a:r>
            <a:r>
              <a:rPr lang="en-US" altLang="en-US" sz="1200" i="1" dirty="0">
                <a:latin typeface="Arial" panose="020B0604020202020204" pitchFamily="34" charset="0"/>
                <a:cs typeface="Arial" panose="020B0604020202020204" pitchFamily="34" charset="0"/>
              </a:rPr>
              <a:t>What Gifted Strategic Thinkers Do</a:t>
            </a:r>
            <a:r>
              <a:rPr lang="en-US" altLang="en-US" sz="1200" dirty="0">
                <a:latin typeface="Arial" panose="020B0604020202020204" pitchFamily="34" charset="0"/>
                <a:cs typeface="Arial" panose="020B0604020202020204" pitchFamily="34" charset="0"/>
              </a:rPr>
              <a:t>, Training &amp; Development, 1999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C78F971D-92E4-4270-AFF8-AAB8AA92875C}"/>
              </a:ext>
            </a:extLst>
          </p:cNvPr>
          <p:cNvSpPr>
            <a:spLocks noGrp="1" noChangeArrowheads="1"/>
          </p:cNvSpPr>
          <p:nvPr>
            <p:ph type="title"/>
          </p:nvPr>
        </p:nvSpPr>
        <p:spPr>
          <a:xfrm>
            <a:off x="533400" y="0"/>
            <a:ext cx="7772400" cy="838200"/>
          </a:xfrm>
        </p:spPr>
        <p:txBody>
          <a:bodyPr/>
          <a:lstStyle/>
          <a:p>
            <a:r>
              <a:rPr lang="en-US" altLang="en-US" sz="3200" dirty="0">
                <a:latin typeface="Arial" panose="020B0604020202020204" pitchFamily="34" charset="0"/>
                <a:cs typeface="Arial" panose="020B0604020202020204" pitchFamily="34" charset="0"/>
              </a:rPr>
              <a:t>Steps for Creating a Strategy</a:t>
            </a:r>
          </a:p>
        </p:txBody>
      </p:sp>
      <p:sp>
        <p:nvSpPr>
          <p:cNvPr id="151555" name="Rectangle 3">
            <a:extLst>
              <a:ext uri="{FF2B5EF4-FFF2-40B4-BE49-F238E27FC236}">
                <a16:creationId xmlns:a16="http://schemas.microsoft.com/office/drawing/2014/main" id="{FF590644-9070-47E6-8124-FF644DD13600}"/>
              </a:ext>
            </a:extLst>
          </p:cNvPr>
          <p:cNvSpPr>
            <a:spLocks noGrp="1" noChangeArrowheads="1"/>
          </p:cNvSpPr>
          <p:nvPr>
            <p:ph type="body" idx="1"/>
          </p:nvPr>
        </p:nvSpPr>
        <p:spPr>
          <a:xfrm>
            <a:off x="609600" y="1066800"/>
            <a:ext cx="7772400" cy="4114800"/>
          </a:xfrm>
        </p:spPr>
        <p:txBody>
          <a:bodyPr/>
          <a:lstStyle/>
          <a:p>
            <a:pPr marL="457200" indent="-457200">
              <a:lnSpc>
                <a:spcPct val="90000"/>
              </a:lnSpc>
              <a:buFont typeface="+mj-lt"/>
              <a:buAutoNum type="arabicPeriod"/>
            </a:pPr>
            <a:r>
              <a:rPr lang="en-US" altLang="en-US" sz="1800" dirty="0">
                <a:latin typeface="Arial" panose="020B0604020202020204" pitchFamily="34" charset="0"/>
                <a:cs typeface="Arial" panose="020B0604020202020204" pitchFamily="34" charset="0"/>
              </a:rPr>
              <a:t>Identify your company’s driving force</a:t>
            </a:r>
          </a:p>
          <a:p>
            <a:pPr lvl="1">
              <a:lnSpc>
                <a:spcPct val="90000"/>
              </a:lnSpc>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A driving force is based on your company’s major strength</a:t>
            </a:r>
          </a:p>
          <a:p>
            <a:pPr marL="457200" indent="-457200">
              <a:lnSpc>
                <a:spcPct val="90000"/>
              </a:lnSpc>
              <a:buFont typeface="+mj-lt"/>
              <a:buAutoNum type="arabicPeriod"/>
            </a:pPr>
            <a:r>
              <a:rPr lang="en-US" altLang="en-US" sz="1800" dirty="0">
                <a:latin typeface="Arial" panose="020B0604020202020204" pitchFamily="34" charset="0"/>
                <a:cs typeface="Arial" panose="020B0604020202020204" pitchFamily="34" charset="0"/>
              </a:rPr>
              <a:t>Write a short business concept that states how you are going to use your driving force to beat the competition</a:t>
            </a:r>
          </a:p>
          <a:p>
            <a:pPr lvl="1">
              <a:lnSpc>
                <a:spcPct val="90000"/>
              </a:lnSpc>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Business concept should address the types of specific products, customers, market segments, and geographic markets to which the strategy lends itself</a:t>
            </a:r>
          </a:p>
          <a:p>
            <a:pPr marL="457200" indent="-457200">
              <a:lnSpc>
                <a:spcPct val="90000"/>
              </a:lnSpc>
              <a:buFont typeface="+mj-lt"/>
              <a:buAutoNum type="arabicPeriod"/>
            </a:pPr>
            <a:r>
              <a:rPr lang="en-US" altLang="en-US" sz="1800" dirty="0">
                <a:latin typeface="Arial" panose="020B0604020202020204" pitchFamily="34" charset="0"/>
                <a:cs typeface="Arial" panose="020B0604020202020204" pitchFamily="34" charset="0"/>
              </a:rPr>
              <a:t>Identify the skills or areas of excellence you need to support the strategy</a:t>
            </a:r>
          </a:p>
          <a:p>
            <a:pPr lvl="1">
              <a:lnSpc>
                <a:spcPct val="90000"/>
              </a:lnSpc>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An area of excellence is something that a company does better than anything else it does, and better than anything the competition does</a:t>
            </a:r>
          </a:p>
          <a:p>
            <a:pPr marL="457200" indent="-457200">
              <a:lnSpc>
                <a:spcPct val="90000"/>
              </a:lnSpc>
              <a:buFont typeface="+mj-lt"/>
              <a:buAutoNum type="arabicPeriod"/>
            </a:pPr>
            <a:r>
              <a:rPr lang="en-US" altLang="en-US" sz="1800" dirty="0">
                <a:latin typeface="Arial" panose="020B0604020202020204" pitchFamily="34" charset="0"/>
                <a:cs typeface="Arial" panose="020B0604020202020204" pitchFamily="34" charset="0"/>
              </a:rPr>
              <a:t>Identify the critical issues that you must address to implement the strategy</a:t>
            </a:r>
          </a:p>
          <a:p>
            <a:pPr lvl="1">
              <a:lnSpc>
                <a:spcPct val="90000"/>
              </a:lnSpc>
              <a:buFont typeface="Arial" panose="020B0604020202020204" pitchFamily="34" charset="0"/>
              <a:buChar char="•"/>
            </a:pPr>
            <a:r>
              <a:rPr lang="en-US" altLang="en-US" sz="1800" dirty="0">
                <a:latin typeface="Arial" panose="020B0604020202020204" pitchFamily="34" charset="0"/>
                <a:cs typeface="Arial" panose="020B0604020202020204" pitchFamily="34" charset="0"/>
              </a:rPr>
              <a:t>Every strategy has implications for your company’s products, markets, customers, organizational structure, personnel and culture</a:t>
            </a:r>
          </a:p>
          <a:p>
            <a:pPr marL="457200" indent="-457200">
              <a:lnSpc>
                <a:spcPct val="90000"/>
              </a:lnSpc>
              <a:buFont typeface="+mj-lt"/>
              <a:buAutoNum type="arabicPeriod"/>
            </a:pPr>
            <a:r>
              <a:rPr lang="en-US" altLang="en-US" sz="1800" dirty="0">
                <a:latin typeface="Arial" panose="020B0604020202020204" pitchFamily="34" charset="0"/>
                <a:cs typeface="Arial" panose="020B0604020202020204" pitchFamily="34" charset="0"/>
              </a:rPr>
              <a:t>Anticipate the strategies of your competitors</a:t>
            </a:r>
          </a:p>
          <a:p>
            <a:pPr marL="914400" lvl="1" indent="-457200">
              <a:lnSpc>
                <a:spcPct val="90000"/>
              </a:lnSpc>
              <a:buFont typeface="+mj-lt"/>
              <a:buAutoNum type="arabicPeriod"/>
            </a:pPr>
            <a:endParaRPr lang="en-US" altLang="en-US" sz="2100" dirty="0"/>
          </a:p>
          <a:p>
            <a:pPr lvl="1" algn="r">
              <a:lnSpc>
                <a:spcPct val="90000"/>
              </a:lnSpc>
              <a:buFontTx/>
              <a:buNone/>
            </a:pPr>
            <a:r>
              <a:rPr lang="en-US" altLang="en-US" sz="1200" dirty="0">
                <a:latin typeface="Arial" panose="020B0604020202020204" pitchFamily="34" charset="0"/>
                <a:cs typeface="Arial" panose="020B0604020202020204" pitchFamily="34" charset="0"/>
              </a:rPr>
              <a:t>Source:  Michael Robert, </a:t>
            </a:r>
            <a:r>
              <a:rPr lang="en-US" altLang="en-US" sz="1200" i="1" dirty="0">
                <a:latin typeface="Arial" panose="020B0604020202020204" pitchFamily="34" charset="0"/>
                <a:cs typeface="Arial" panose="020B0604020202020204" pitchFamily="34" charset="0"/>
              </a:rPr>
              <a:t>Strategy Pure and Simple II, </a:t>
            </a:r>
            <a:r>
              <a:rPr lang="en-US" altLang="en-US" sz="1200" dirty="0">
                <a:latin typeface="Arial" panose="020B0604020202020204" pitchFamily="34" charset="0"/>
                <a:cs typeface="Arial" panose="020B0604020202020204" pitchFamily="34" charset="0"/>
              </a:rPr>
              <a:t>McGraw Hill, 1998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7B05B126-1C97-47A6-B765-D688EB3AF132}"/>
              </a:ext>
            </a:extLst>
          </p:cNvPr>
          <p:cNvSpPr>
            <a:spLocks noGrp="1" noChangeArrowheads="1"/>
          </p:cNvSpPr>
          <p:nvPr>
            <p:ph type="title"/>
          </p:nvPr>
        </p:nvSpPr>
        <p:spPr>
          <a:xfrm>
            <a:off x="533400" y="228600"/>
            <a:ext cx="7772400" cy="1143000"/>
          </a:xfrm>
        </p:spPr>
        <p:txBody>
          <a:bodyPr/>
          <a:lstStyle/>
          <a:p>
            <a:r>
              <a:rPr lang="en-US" altLang="en-US" sz="3200" dirty="0">
                <a:latin typeface="Arial" panose="020B0604020202020204" pitchFamily="34" charset="0"/>
                <a:cs typeface="Arial" panose="020B0604020202020204" pitchFamily="34" charset="0"/>
              </a:rPr>
              <a:t>Four Keys to Effective Strategy Decision-Making</a:t>
            </a:r>
          </a:p>
        </p:txBody>
      </p:sp>
      <p:sp>
        <p:nvSpPr>
          <p:cNvPr id="142339" name="Rectangle 3">
            <a:extLst>
              <a:ext uri="{FF2B5EF4-FFF2-40B4-BE49-F238E27FC236}">
                <a16:creationId xmlns:a16="http://schemas.microsoft.com/office/drawing/2014/main" id="{71B5AE2F-C7A5-4580-B5A2-CEB9D13DAD82}"/>
              </a:ext>
            </a:extLst>
          </p:cNvPr>
          <p:cNvSpPr>
            <a:spLocks noGrp="1" noChangeArrowheads="1"/>
          </p:cNvSpPr>
          <p:nvPr>
            <p:ph type="body" idx="1"/>
          </p:nvPr>
        </p:nvSpPr>
        <p:spPr>
          <a:xfrm>
            <a:off x="685800" y="1676400"/>
            <a:ext cx="7772400" cy="4114800"/>
          </a:xfrm>
        </p:spPr>
        <p:txBody>
          <a:bodyPr/>
          <a:lstStyle/>
          <a:p>
            <a:pPr>
              <a:lnSpc>
                <a:spcPct val="90000"/>
              </a:lnSpc>
              <a:buFontTx/>
              <a:buNone/>
            </a:pPr>
            <a:r>
              <a:rPr lang="en-US" altLang="en-US" sz="1900" dirty="0"/>
              <a:t>1</a:t>
            </a:r>
            <a:r>
              <a:rPr lang="en-US" altLang="en-US" sz="1900" dirty="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Set the stage by building collective intuition through frequent meetings and real-time metrics that enhance a management team’s ability to see threats and opportunities sooner and more accurately</a:t>
            </a:r>
          </a:p>
          <a:p>
            <a:pPr>
              <a:lnSpc>
                <a:spcPct val="90000"/>
              </a:lnSpc>
              <a:buFontTx/>
              <a:buNone/>
            </a:pPr>
            <a:r>
              <a:rPr lang="en-US" altLang="en-US" sz="2000" dirty="0">
                <a:latin typeface="Arial" panose="020B0604020202020204" pitchFamily="34" charset="0"/>
                <a:cs typeface="Arial" panose="020B0604020202020204" pitchFamily="34" charset="0"/>
              </a:rPr>
              <a:t>2. Stimulate quick conflict by assembling diverse teams, challenging them through frame-breaking heuristics, and stressing multiple alternatives in order to improve the quality of decision-making</a:t>
            </a:r>
          </a:p>
          <a:p>
            <a:pPr>
              <a:lnSpc>
                <a:spcPct val="90000"/>
              </a:lnSpc>
              <a:buFontTx/>
              <a:buNone/>
            </a:pPr>
            <a:r>
              <a:rPr lang="en-US" altLang="en-US" sz="2000" dirty="0">
                <a:latin typeface="Arial" panose="020B0604020202020204" pitchFamily="34" charset="0"/>
                <a:cs typeface="Arial" panose="020B0604020202020204" pitchFamily="34" charset="0"/>
              </a:rPr>
              <a:t>3. Discipline the timing of strategic decision-making through time pacing, prototyping, and consensus with qualification to sustain the momentum of strategic choice</a:t>
            </a:r>
          </a:p>
          <a:p>
            <a:pPr>
              <a:lnSpc>
                <a:spcPct val="90000"/>
              </a:lnSpc>
              <a:buFontTx/>
              <a:buNone/>
            </a:pPr>
            <a:r>
              <a:rPr lang="en-US" altLang="en-US" sz="2000" dirty="0">
                <a:latin typeface="Arial" panose="020B0604020202020204" pitchFamily="34" charset="0"/>
                <a:cs typeface="Arial" panose="020B0604020202020204" pitchFamily="34" charset="0"/>
              </a:rPr>
              <a:t>4. Defuse politics by emphasizing common goals, clear turf boundaries, and having fun.</a:t>
            </a:r>
          </a:p>
          <a:p>
            <a:pPr>
              <a:lnSpc>
                <a:spcPct val="90000"/>
              </a:lnSpc>
            </a:pPr>
            <a:endParaRPr lang="en-US" altLang="en-US" sz="1900" dirty="0"/>
          </a:p>
          <a:p>
            <a:pPr algn="r">
              <a:lnSpc>
                <a:spcPct val="90000"/>
              </a:lnSpc>
              <a:buFontTx/>
              <a:buNone/>
            </a:pPr>
            <a:endParaRPr lang="en-US" altLang="en-US" sz="19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Kathleen Eisenhardt, </a:t>
            </a:r>
            <a:r>
              <a:rPr lang="en-US" altLang="en-US" sz="1200" i="1" dirty="0">
                <a:latin typeface="Arial" panose="020B0604020202020204" pitchFamily="34" charset="0"/>
                <a:cs typeface="Arial" panose="020B0604020202020204" pitchFamily="34" charset="0"/>
              </a:rPr>
              <a:t>Strategy As Strategic Decision Making</a:t>
            </a:r>
            <a:r>
              <a:rPr lang="en-US" altLang="en-US" sz="1200" dirty="0">
                <a:latin typeface="Arial" panose="020B0604020202020204" pitchFamily="34" charset="0"/>
                <a:cs typeface="Arial" panose="020B0604020202020204" pitchFamily="34" charset="0"/>
              </a:rPr>
              <a:t>, Sloan Management Review, Spring 1999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15557936-2BEE-4A2D-B963-6B59CE42EB70}"/>
              </a:ext>
            </a:extLst>
          </p:cNvPr>
          <p:cNvSpPr>
            <a:spLocks noGrp="1" noChangeArrowheads="1"/>
          </p:cNvSpPr>
          <p:nvPr>
            <p:ph type="title"/>
          </p:nvPr>
        </p:nvSpPr>
        <p:spPr>
          <a:xfrm>
            <a:off x="533400" y="228600"/>
            <a:ext cx="7772400" cy="1143000"/>
          </a:xfrm>
        </p:spPr>
        <p:txBody>
          <a:bodyPr/>
          <a:lstStyle/>
          <a:p>
            <a:r>
              <a:rPr lang="en-US" altLang="en-US" sz="3200" dirty="0">
                <a:latin typeface="Arial" panose="020B0604020202020204" pitchFamily="34" charset="0"/>
                <a:cs typeface="Arial" panose="020B0604020202020204" pitchFamily="34" charset="0"/>
              </a:rPr>
              <a:t>Strategy Threshold Challenges Confronted by Leaders</a:t>
            </a:r>
          </a:p>
        </p:txBody>
      </p:sp>
      <p:sp>
        <p:nvSpPr>
          <p:cNvPr id="144387" name="Rectangle 3">
            <a:extLst>
              <a:ext uri="{FF2B5EF4-FFF2-40B4-BE49-F238E27FC236}">
                <a16:creationId xmlns:a16="http://schemas.microsoft.com/office/drawing/2014/main" id="{307DFC38-9510-48BE-8221-0080E9352E42}"/>
              </a:ext>
            </a:extLst>
          </p:cNvPr>
          <p:cNvSpPr>
            <a:spLocks noGrp="1" noChangeArrowheads="1"/>
          </p:cNvSpPr>
          <p:nvPr>
            <p:ph type="body" idx="1"/>
          </p:nvPr>
        </p:nvSpPr>
        <p:spPr>
          <a:xfrm>
            <a:off x="609600" y="1676400"/>
            <a:ext cx="7772400" cy="4114800"/>
          </a:xfrm>
        </p:spPr>
        <p:txBody>
          <a:bodyPr/>
          <a:lstStyle/>
          <a:p>
            <a:r>
              <a:rPr lang="en-US" altLang="en-US" sz="2100" dirty="0">
                <a:latin typeface="Arial" panose="020B0604020202020204" pitchFamily="34" charset="0"/>
                <a:cs typeface="Arial" panose="020B0604020202020204" pitchFamily="34" charset="0"/>
              </a:rPr>
              <a:t>The intellectual challenge of discerning unique, competitive posture within an evolving business environment</a:t>
            </a:r>
          </a:p>
          <a:p>
            <a:r>
              <a:rPr lang="en-US" altLang="en-US" sz="2100" dirty="0">
                <a:latin typeface="Arial" panose="020B0604020202020204" pitchFamily="34" charset="0"/>
                <a:cs typeface="Arial" panose="020B0604020202020204" pitchFamily="34" charset="0"/>
              </a:rPr>
              <a:t>The social challenge of sustaining healthy dialogue among parties who, for a variety of reasons, see the world through different lenses</a:t>
            </a:r>
          </a:p>
          <a:p>
            <a:r>
              <a:rPr lang="en-US" altLang="en-US" sz="2100" dirty="0">
                <a:latin typeface="Arial" panose="020B0604020202020204" pitchFamily="34" charset="0"/>
                <a:cs typeface="Arial" panose="020B0604020202020204" pitchFamily="34" charset="0"/>
              </a:rPr>
              <a:t>The organizational challenge of aligning activities and processes with strategic intentions</a:t>
            </a:r>
          </a:p>
          <a:p>
            <a:r>
              <a:rPr lang="en-US" altLang="en-US" sz="2100" dirty="0">
                <a:latin typeface="Arial" panose="020B0604020202020204" pitchFamily="34" charset="0"/>
                <a:cs typeface="Arial" panose="020B0604020202020204" pitchFamily="34" charset="0"/>
              </a:rPr>
              <a:t>The ethical challenge of living that posture, day in and day out</a:t>
            </a:r>
          </a:p>
          <a:p>
            <a:pPr>
              <a:buFontTx/>
              <a:buNone/>
            </a:pPr>
            <a:endParaRPr lang="en-US" altLang="en-US" sz="2200" dirty="0">
              <a:latin typeface="Arial" panose="020B0604020202020204" pitchFamily="34" charset="0"/>
              <a:cs typeface="Arial" panose="020B0604020202020204" pitchFamily="34" charset="0"/>
            </a:endParaRPr>
          </a:p>
          <a:p>
            <a:pPr algn="r">
              <a:buFontTx/>
              <a:buNone/>
            </a:pPr>
            <a:r>
              <a:rPr lang="en-US" altLang="en-US" sz="1200" dirty="0">
                <a:latin typeface="Arial" panose="020B0604020202020204" pitchFamily="34" charset="0"/>
                <a:cs typeface="Arial" panose="020B0604020202020204" pitchFamily="34" charset="0"/>
              </a:rPr>
              <a:t>Source: Michael </a:t>
            </a:r>
            <a:r>
              <a:rPr lang="en-US" altLang="en-US" sz="1200" dirty="0" err="1">
                <a:latin typeface="Arial" panose="020B0604020202020204" pitchFamily="34" charset="0"/>
                <a:cs typeface="Arial" panose="020B0604020202020204" pitchFamily="34" charset="0"/>
              </a:rPr>
              <a:t>Kipp</a:t>
            </a:r>
            <a:r>
              <a:rPr lang="en-US" altLang="en-US" sz="1200" dirty="0">
                <a:latin typeface="Arial" panose="020B0604020202020204" pitchFamily="34" charset="0"/>
                <a:cs typeface="Arial" panose="020B0604020202020204" pitchFamily="34" charset="0"/>
              </a:rPr>
              <a:t>, </a:t>
            </a:r>
            <a:r>
              <a:rPr lang="en-US" altLang="en-US" sz="1200" i="1" dirty="0">
                <a:latin typeface="Arial" panose="020B0604020202020204" pitchFamily="34" charset="0"/>
                <a:cs typeface="Arial" panose="020B0604020202020204" pitchFamily="34" charset="0"/>
              </a:rPr>
              <a:t>The Challenges of Strategy: Seven Lessons</a:t>
            </a:r>
            <a:r>
              <a:rPr lang="en-US" altLang="en-US" sz="1200" dirty="0">
                <a:latin typeface="Arial" panose="020B0604020202020204" pitchFamily="34" charset="0"/>
                <a:cs typeface="Arial" panose="020B0604020202020204" pitchFamily="34" charset="0"/>
              </a:rPr>
              <a:t>, Strategy &amp; Leadership 1999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7DDFC107-543F-4F8A-9DA6-AC54EB14AD90}"/>
              </a:ext>
            </a:extLst>
          </p:cNvPr>
          <p:cNvSpPr>
            <a:spLocks noGrp="1" noChangeArrowheads="1"/>
          </p:cNvSpPr>
          <p:nvPr>
            <p:ph type="title"/>
          </p:nvPr>
        </p:nvSpPr>
        <p:spPr>
          <a:xfrm>
            <a:off x="533400" y="0"/>
            <a:ext cx="7772400" cy="838200"/>
          </a:xfrm>
        </p:spPr>
        <p:txBody>
          <a:bodyPr/>
          <a:lstStyle/>
          <a:p>
            <a:r>
              <a:rPr lang="en-US" altLang="en-US" sz="3200" dirty="0">
                <a:latin typeface="Arial" panose="020B0604020202020204" pitchFamily="34" charset="0"/>
                <a:cs typeface="Arial" panose="020B0604020202020204" pitchFamily="34" charset="0"/>
              </a:rPr>
              <a:t>Business Strategy Lessons</a:t>
            </a:r>
          </a:p>
        </p:txBody>
      </p:sp>
      <p:sp>
        <p:nvSpPr>
          <p:cNvPr id="143363" name="Rectangle 3">
            <a:extLst>
              <a:ext uri="{FF2B5EF4-FFF2-40B4-BE49-F238E27FC236}">
                <a16:creationId xmlns:a16="http://schemas.microsoft.com/office/drawing/2014/main" id="{08445A0C-ED07-49E8-9E32-70C20D2923A2}"/>
              </a:ext>
            </a:extLst>
          </p:cNvPr>
          <p:cNvSpPr>
            <a:spLocks noGrp="1" noChangeArrowheads="1"/>
          </p:cNvSpPr>
          <p:nvPr>
            <p:ph type="body" idx="1"/>
          </p:nvPr>
        </p:nvSpPr>
        <p:spPr>
          <a:xfrm>
            <a:off x="685800" y="990600"/>
            <a:ext cx="7772400" cy="4114800"/>
          </a:xfrm>
        </p:spPr>
        <p:txBody>
          <a:bodyPr/>
          <a:lstStyle/>
          <a:p>
            <a:pPr>
              <a:lnSpc>
                <a:spcPct val="90000"/>
              </a:lnSpc>
            </a:pPr>
            <a:r>
              <a:rPr lang="en-US" altLang="en-US" sz="2000" dirty="0">
                <a:latin typeface="Arial" panose="020B0604020202020204" pitchFamily="34" charset="0"/>
                <a:cs typeface="Arial" panose="020B0604020202020204" pitchFamily="34" charset="0"/>
              </a:rPr>
              <a:t>The “right” process is the one that gives you the most direct confrontation with your core challenge</a:t>
            </a:r>
          </a:p>
          <a:p>
            <a:pPr>
              <a:lnSpc>
                <a:spcPct val="90000"/>
              </a:lnSpc>
            </a:pPr>
            <a:r>
              <a:rPr lang="en-US" altLang="en-US" sz="2000" dirty="0">
                <a:latin typeface="Arial" panose="020B0604020202020204" pitchFamily="34" charset="0"/>
                <a:cs typeface="Arial" panose="020B0604020202020204" pitchFamily="34" charset="0"/>
              </a:rPr>
              <a:t>Most people would rather talk about operations than strategy</a:t>
            </a:r>
          </a:p>
          <a:p>
            <a:pPr>
              <a:lnSpc>
                <a:spcPct val="90000"/>
              </a:lnSpc>
            </a:pPr>
            <a:r>
              <a:rPr lang="en-US" altLang="en-US" sz="2000" dirty="0">
                <a:latin typeface="Arial" panose="020B0604020202020204" pitchFamily="34" charset="0"/>
                <a:cs typeface="Arial" panose="020B0604020202020204" pitchFamily="34" charset="0"/>
              </a:rPr>
              <a:t>The absence of an appropriate fact base keeps organizations moving in the same glide path</a:t>
            </a:r>
          </a:p>
          <a:p>
            <a:pPr>
              <a:lnSpc>
                <a:spcPct val="90000"/>
              </a:lnSpc>
            </a:pPr>
            <a:r>
              <a:rPr lang="en-US" altLang="en-US" sz="2000" dirty="0">
                <a:latin typeface="Arial" panose="020B0604020202020204" pitchFamily="34" charset="0"/>
                <a:cs typeface="Arial" panose="020B0604020202020204" pitchFamily="34" charset="0"/>
              </a:rPr>
              <a:t>Dysfunctional executive teams prevent both breakthrough thinking and follow-through execution</a:t>
            </a:r>
          </a:p>
          <a:p>
            <a:pPr>
              <a:lnSpc>
                <a:spcPct val="90000"/>
              </a:lnSpc>
            </a:pPr>
            <a:r>
              <a:rPr lang="en-US" altLang="en-US" sz="2000" dirty="0">
                <a:latin typeface="Arial" panose="020B0604020202020204" pitchFamily="34" charset="0"/>
                <a:cs typeface="Arial" panose="020B0604020202020204" pitchFamily="34" charset="0"/>
              </a:rPr>
              <a:t>All organizations are perfectly designed to achieve the results they are getting</a:t>
            </a:r>
          </a:p>
          <a:p>
            <a:pPr>
              <a:lnSpc>
                <a:spcPct val="90000"/>
              </a:lnSpc>
            </a:pPr>
            <a:r>
              <a:rPr lang="en-US" altLang="en-US" sz="2000" dirty="0">
                <a:latin typeface="Arial" panose="020B0604020202020204" pitchFamily="34" charset="0"/>
                <a:cs typeface="Arial" panose="020B0604020202020204" pitchFamily="34" charset="0"/>
              </a:rPr>
              <a:t>Deliberations on strategy that don’t consider design barriers to new behavior unwittingly accept the limits imposed by reporting relationships, workflows, and other elements of the organizational architecture</a:t>
            </a:r>
          </a:p>
          <a:p>
            <a:pPr>
              <a:lnSpc>
                <a:spcPct val="90000"/>
              </a:lnSpc>
            </a:pPr>
            <a:r>
              <a:rPr lang="en-US" altLang="en-US" sz="2000" dirty="0">
                <a:latin typeface="Arial" panose="020B0604020202020204" pitchFamily="34" charset="0"/>
                <a:cs typeface="Arial" panose="020B0604020202020204" pitchFamily="34" charset="0"/>
              </a:rPr>
              <a:t>All organizational change begins with personal change</a:t>
            </a:r>
          </a:p>
          <a:p>
            <a:pPr>
              <a:lnSpc>
                <a:spcPct val="90000"/>
              </a:lnSpc>
            </a:pPr>
            <a:endParaRPr lang="en-US" altLang="en-US" sz="1600" dirty="0">
              <a:latin typeface="Arial" panose="020B0604020202020204" pitchFamily="34" charset="0"/>
              <a:cs typeface="Arial" panose="020B0604020202020204" pitchFamily="34" charset="0"/>
            </a:endParaRPr>
          </a:p>
          <a:p>
            <a:pPr algn="r">
              <a:lnSpc>
                <a:spcPct val="90000"/>
              </a:lnSpc>
              <a:buFontTx/>
              <a:buNone/>
            </a:pPr>
            <a:endParaRPr lang="en-US" altLang="en-US" sz="1200" dirty="0">
              <a:latin typeface="Arial" panose="020B0604020202020204" pitchFamily="34" charset="0"/>
              <a:cs typeface="Arial" panose="020B0604020202020204" pitchFamily="34" charset="0"/>
            </a:endParaRPr>
          </a:p>
          <a:p>
            <a:pPr algn="r">
              <a:lnSpc>
                <a:spcPct val="90000"/>
              </a:lnSpc>
              <a:buFontTx/>
              <a:buNone/>
            </a:pPr>
            <a:r>
              <a:rPr lang="en-US" altLang="en-US" sz="1200" dirty="0">
                <a:latin typeface="Arial" panose="020B0604020202020204" pitchFamily="34" charset="0"/>
                <a:cs typeface="Arial" panose="020B0604020202020204" pitchFamily="34" charset="0"/>
              </a:rPr>
              <a:t>Source: Michael </a:t>
            </a:r>
            <a:r>
              <a:rPr lang="en-US" altLang="en-US" sz="1200" dirty="0" err="1">
                <a:latin typeface="Arial" panose="020B0604020202020204" pitchFamily="34" charset="0"/>
                <a:cs typeface="Arial" panose="020B0604020202020204" pitchFamily="34" charset="0"/>
              </a:rPr>
              <a:t>Kipp</a:t>
            </a:r>
            <a:r>
              <a:rPr lang="en-US" altLang="en-US" sz="1200" dirty="0">
                <a:latin typeface="Arial" panose="020B0604020202020204" pitchFamily="34" charset="0"/>
                <a:cs typeface="Arial" panose="020B0604020202020204" pitchFamily="34" charset="0"/>
              </a:rPr>
              <a:t>, </a:t>
            </a:r>
            <a:r>
              <a:rPr lang="en-US" altLang="en-US" sz="1200" i="1" dirty="0">
                <a:latin typeface="Arial" panose="020B0604020202020204" pitchFamily="34" charset="0"/>
                <a:cs typeface="Arial" panose="020B0604020202020204" pitchFamily="34" charset="0"/>
              </a:rPr>
              <a:t>The Challenges of Strategy: Seven Lessons</a:t>
            </a:r>
            <a:r>
              <a:rPr lang="en-US" altLang="en-US" sz="1200" dirty="0">
                <a:latin typeface="Arial" panose="020B0604020202020204" pitchFamily="34" charset="0"/>
                <a:cs typeface="Arial" panose="020B0604020202020204" pitchFamily="34" charset="0"/>
              </a:rPr>
              <a:t>, Strategy &amp; Leadership 1999</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2319</TotalTime>
  <Words>1470</Words>
  <Application>Microsoft Office PowerPoint</Application>
  <PresentationFormat>On-screen Show (4:3)</PresentationFormat>
  <Paragraphs>120</Paragraphs>
  <Slides>13</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Garamond</vt:lpstr>
      <vt:lpstr>Times New Roman</vt:lpstr>
      <vt:lpstr>Default Design</vt:lpstr>
      <vt:lpstr>Bitmap Image</vt:lpstr>
      <vt:lpstr>Strategic Planning  Leadership Discussion Slides</vt:lpstr>
      <vt:lpstr>PowerPoint Presentation</vt:lpstr>
      <vt:lpstr>PowerPoint Presentation</vt:lpstr>
      <vt:lpstr>What Gifted Strategic Thinkers Do</vt:lpstr>
      <vt:lpstr>What Gifted Strategic Thinkers Do (Cont’d)</vt:lpstr>
      <vt:lpstr>Steps for Creating a Strategy</vt:lpstr>
      <vt:lpstr>Four Keys to Effective Strategy Decision-Making</vt:lpstr>
      <vt:lpstr>Strategy Threshold Challenges Confronted by Leaders</vt:lpstr>
      <vt:lpstr>Business Strategy Lessons</vt:lpstr>
      <vt:lpstr>Strategic Planning Traps</vt:lpstr>
      <vt:lpstr>Five Questions to Ask to Monitor Your Strategic Planning Efforts</vt:lpstr>
      <vt:lpstr>Seven Dimensions of Successful Strategy Implementation</vt:lpstr>
      <vt:lpstr>PowerPoint Presentation</vt:lpstr>
    </vt:vector>
  </TitlesOfParts>
  <Company>Share Our Strength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SOS Staff</dc:creator>
  <cp:lastModifiedBy>Edward Robinson</cp:lastModifiedBy>
  <cp:revision>80</cp:revision>
  <cp:lastPrinted>2000-12-05T21:47:54Z</cp:lastPrinted>
  <dcterms:created xsi:type="dcterms:W3CDTF">2000-01-10T20:19:51Z</dcterms:created>
  <dcterms:modified xsi:type="dcterms:W3CDTF">2024-05-27T16:33:45Z</dcterms:modified>
</cp:coreProperties>
</file>