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>
  <p:sldMasterIdLst>
    <p:sldMasterId id="2147483656" r:id="rId1"/>
    <p:sldMasterId id="2147483662" r:id="rId2"/>
    <p:sldMasterId id="2147483696" r:id="rId3"/>
    <p:sldMasterId id="2147483699" r:id="rId4"/>
    <p:sldMasterId id="2147483710" r:id="rId5"/>
    <p:sldMasterId id="2147483721" r:id="rId6"/>
    <p:sldMasterId id="2147483733" r:id="rId7"/>
  </p:sldMasterIdLst>
  <p:notesMasterIdLst>
    <p:notesMasterId r:id="rId17"/>
  </p:notesMasterIdLst>
  <p:handoutMasterIdLst>
    <p:handoutMasterId r:id="rId18"/>
  </p:handoutMasterIdLst>
  <p:sldIdLst>
    <p:sldId id="298" r:id="rId8"/>
    <p:sldId id="301" r:id="rId9"/>
    <p:sldId id="302" r:id="rId10"/>
    <p:sldId id="293" r:id="rId11"/>
    <p:sldId id="300" r:id="rId12"/>
    <p:sldId id="295" r:id="rId13"/>
    <p:sldId id="296" r:id="rId14"/>
    <p:sldId id="294" r:id="rId15"/>
    <p:sldId id="299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Jablow" initials="HJ" lastIdx="2" clrIdx="0">
    <p:extLst>
      <p:ext uri="{19B8F6BF-5375-455C-9EA6-DF929625EA0E}">
        <p15:presenceInfo xmlns:p15="http://schemas.microsoft.com/office/powerpoint/2012/main" userId="S-1-5-21-706189400-3586442731-1993365690-14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4E"/>
    <a:srgbClr val="DCF1F7"/>
    <a:srgbClr val="AEADA7"/>
    <a:srgbClr val="FAC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7" autoAdjust="0"/>
    <p:restoredTop sz="75109" autoAdjust="0"/>
  </p:normalViewPr>
  <p:slideViewPr>
    <p:cSldViewPr snapToGrid="0">
      <p:cViewPr varScale="1">
        <p:scale>
          <a:sx n="90" d="100"/>
          <a:sy n="90" d="100"/>
        </p:scale>
        <p:origin x="10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7" d="100"/>
          <a:sy n="127" d="100"/>
        </p:scale>
        <p:origin x="49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E4D79E8-9452-BE43-88F3-AFBA424412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7AFD3-ADCB-FC4E-9642-539241D34E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1CC86A82-1B6A-944D-9EDB-92902B470E1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43F14AB-1792-A14B-884A-2DD9E1802C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989BB29-0A20-1A4F-90CA-93A8B4D0E6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45EB765D-DC7B-CA47-86EC-9475B0E7B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77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5F5F4EE2-5F52-4A2F-AFED-E998EDC1A7F4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D1496F25-E1D8-453C-917C-13201526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6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6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96F25-E1D8-453C-917C-1320152654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16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96F25-E1D8-453C-917C-1320152654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3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7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9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3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2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96F25-E1D8-453C-917C-1320152654A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0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0AA6D77-D3BC-6149-8838-08EF6760F5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7D233F-9727-2743-9C10-25EC8868180A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20379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95" y="4018547"/>
            <a:ext cx="10395284" cy="1972634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4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E297B9-F5EC-514A-84E4-AAE15130F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95" y="4018547"/>
            <a:ext cx="10395284" cy="1972634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0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0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0AA6D77-D3BC-6149-8838-08EF6760F5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D6B18D-8F54-0B46-BC7D-DC6D7BE16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D7AFE22-D12F-8E42-B98A-ADAD2DCCEBE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90F29A38-C62D-A74B-A2A7-4CC48C4B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D59E79-9BBE-D944-AE48-51AC32772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154889-0698-894C-B2A8-9224371BE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51BC739-B74D-A94D-AC50-024A986C7790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D7AFE22-D12F-8E42-B98A-ADAD2DCCEB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90F29A38-C62D-A74B-A2A7-4CC48C4B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8F0C0CAF-1594-DF48-83DE-0968903A173B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1279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16423-0894-734A-986F-17617B76E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4DCD6-86F4-0D49-9483-5BE1C4042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0AA6D77-D3BC-6149-8838-08EF6760F5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7D233F-9727-2743-9C10-25EC8868180A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13680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90F29A38-C62D-A74B-A2A7-4CC48C4B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8F0C0CAF-1594-DF48-83DE-0968903A173B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7785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E6473BAC-B6E1-4049-8609-1965AAAE357D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11414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E6473BAC-B6E1-4049-8609-1965AAAE357D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D0F7CD-D8FA-8B4C-801E-63A80C49E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361C0CC1-44F1-DD48-9C62-B46E611ADDE1}"/>
              </a:ext>
            </a:extLst>
          </p:cNvPr>
          <p:cNvSpPr txBox="1">
            <a:spLocks/>
          </p:cNvSpPr>
          <p:nvPr userDrawn="1"/>
        </p:nvSpPr>
        <p:spPr>
          <a:xfrm>
            <a:off x="530773" y="6586642"/>
            <a:ext cx="638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1FEC2F-1230-094F-B00F-0BEAEB16C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86" y="6692836"/>
            <a:ext cx="1083643" cy="20468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5896FF62-B63A-2541-BBFC-145F0913EA77}"/>
              </a:ext>
            </a:extLst>
          </p:cNvPr>
          <p:cNvSpPr txBox="1">
            <a:spLocks/>
          </p:cNvSpPr>
          <p:nvPr userDrawn="1"/>
        </p:nvSpPr>
        <p:spPr>
          <a:xfrm>
            <a:off x="4356339" y="66126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2347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208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5833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E6473BAC-B6E1-4049-8609-1965AAAE357D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0832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21811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98749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7B946466-5FF3-334F-8581-965683CE483F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7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7B946466-5FF3-334F-8581-965683CE483F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white">
                    <a:lumMod val="65000"/>
                  </a:prstClr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8208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0AA6D77-D3BC-6149-8838-08EF6760F57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90F29A38-C62D-A74B-A2A7-4CC48C4B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2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8171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6598413-7DB2-594D-A4E2-AFBE0BA5B9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149772"/>
            <a:ext cx="11075276" cy="3523326"/>
          </a:xfrm>
        </p:spPr>
        <p:txBody>
          <a:bodyPr anchor="b">
            <a:normAutofit/>
          </a:bodyPr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7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53890-3162-A348-8102-393E75EEC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13208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D64E8DB2-DC05-6341-8132-0DF0FD3CF0C3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5EF85D-D3F7-DB43-8109-BB2D07DB2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7B946466-5FF3-334F-8581-965683CE483F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</a:rPr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6030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7B946466-5FF3-334F-8581-965683CE483F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3233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19AF0F-0741-1442-BADD-259685E1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51BC739-B74D-A94D-AC50-024A986C77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742CF6-E490-7D45-8DFF-38CBFF0BA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2" cy="20468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7B946466-5FF3-334F-8581-965683CE483F}"/>
              </a:ext>
            </a:extLst>
          </p:cNvPr>
          <p:cNvSpPr txBox="1">
            <a:spLocks/>
          </p:cNvSpPr>
          <p:nvPr userDrawn="1"/>
        </p:nvSpPr>
        <p:spPr>
          <a:xfrm>
            <a:off x="4203939" y="6460217"/>
            <a:ext cx="2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/>
              <a:t>© Vistage Worldwide, Inc. | 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11197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5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21BA67-5815-774B-BF1C-CA4830F272A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372" y="0"/>
            <a:ext cx="11595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373" y="6434242"/>
            <a:ext cx="638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E2DB4A-915C-4F6C-8244-C6A980AD3E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71F9A8-7154-E243-B8D5-6F6F655628A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58" r:id="rId3"/>
    <p:sldLayoutId id="2147483692" r:id="rId4"/>
    <p:sldLayoutId id="2147483694" r:id="rId5"/>
    <p:sldLayoutId id="2147483693" r:id="rId6"/>
    <p:sldLayoutId id="2147483690" r:id="rId7"/>
    <p:sldLayoutId id="2147483691" r:id="rId8"/>
    <p:sldLayoutId id="2147483695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1061C6-4EF1-264E-BEEE-95747F36A8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337" y="4034589"/>
            <a:ext cx="10379242" cy="1962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40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1061C6-4EF1-264E-BEEE-95747F36A8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337" y="4034589"/>
            <a:ext cx="10379242" cy="1962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BF2C39A-96F6-DF4F-ADD4-2853533457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89" y="901033"/>
            <a:ext cx="1684422" cy="561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2F8AD4-7F96-974B-858F-EA8405547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6" y="2196966"/>
            <a:ext cx="2646948" cy="16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D91219-0219-B745-A44A-80ADBE04C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372" y="0"/>
            <a:ext cx="11595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373" y="6434242"/>
            <a:ext cx="638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2E2DB4A-915C-4F6C-8244-C6A980AD3E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21BA67-5815-774B-BF1C-CA4830F272A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372" y="0"/>
            <a:ext cx="11595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373" y="6434242"/>
            <a:ext cx="638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E2DB4A-915C-4F6C-8244-C6A980AD3E1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71F9A8-7154-E243-B8D5-6F6F655628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21BA67-5815-774B-BF1C-CA4830F272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372" y="0"/>
            <a:ext cx="11595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72" y="1552903"/>
            <a:ext cx="11595538" cy="462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373" y="6434242"/>
            <a:ext cx="638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E2DB4A-915C-4F6C-8244-C6A980AD3E1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71F9A8-7154-E243-B8D5-6F6F655628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6" y="6540436"/>
            <a:ext cx="1083643" cy="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5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1061C6-4EF1-264E-BEEE-95747F36A8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855" y="149771"/>
            <a:ext cx="11075276" cy="457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24279D-0C3C-A947-B492-5022186616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02" y="874311"/>
            <a:ext cx="2173996" cy="7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l.com/the-ascent/research/average-us-incom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hyperlink" Target="https://vistage.brandmakerinc.com/Redirect.do?urlId=kOGjuFQJFQi4N1fwS88ugQpIEYGg%2BBBSAnG1eCLgDWs%3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hyperlink" Target="https://vistage.brandmakerinc.com/Redirect.do?urlId=A3pq80pIh7wRy/8arwjCXJkEZ0cfCYBOBb4HEe70sc8%3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hyperlink" Target="https://vistage.brandmakerinc.com/Redirect.do?urlId=Ee0p2yvbbMOShOL9NJcn02mqKRT6%2BmSNs27oO%2BtngYk%3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hyperlink" Target="https://vistage.brandmakerinc.com/Redirect.do?urlId=uSe%2BKS3O61luBfw/E9dZVylh1lIfb6mV0/1FLjdiBsM%3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DEA8C4-AF8B-924D-9F5B-28AAA956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5" y="2688021"/>
            <a:ext cx="11075276" cy="2183290"/>
          </a:xfrm>
        </p:spPr>
        <p:txBody>
          <a:bodyPr/>
          <a:lstStyle/>
          <a:p>
            <a:r>
              <a:rPr lang="en-US" dirty="0" smtClean="0"/>
              <a:t>Leadership Development Programs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5180035" y="5052284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7570" y="5121654"/>
            <a:ext cx="62873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The </a:t>
            </a:r>
            <a:r>
              <a:rPr lang="en-US" sz="2000" b="1" dirty="0" smtClean="0">
                <a:cs typeface="Arial" panose="020B0604020202020204" pitchFamily="34" charset="0"/>
              </a:rPr>
              <a:t>need </a:t>
            </a:r>
            <a:r>
              <a:rPr lang="en-US" sz="2000" b="1" dirty="0">
                <a:cs typeface="Arial" panose="020B0604020202020204" pitchFamily="34" charset="0"/>
              </a:rPr>
              <a:t>for </a:t>
            </a:r>
            <a:r>
              <a:rPr lang="en-US" sz="2000" b="1" dirty="0" smtClean="0">
                <a:cs typeface="Arial" panose="020B0604020202020204" pitchFamily="34" charset="0"/>
              </a:rPr>
              <a:t>organizational readiness </a:t>
            </a:r>
            <a:r>
              <a:rPr lang="en-US" sz="2000" b="1" dirty="0">
                <a:cs typeface="Arial" panose="020B0604020202020204" pitchFamily="34" charset="0"/>
              </a:rPr>
              <a:t>to </a:t>
            </a:r>
            <a:r>
              <a:rPr lang="en-US" sz="2000" b="1" dirty="0" smtClean="0">
                <a:cs typeface="Arial" panose="020B0604020202020204" pitchFamily="34" charset="0"/>
              </a:rPr>
              <a:t>execute </a:t>
            </a:r>
            <a:r>
              <a:rPr lang="en-US" sz="2000" b="1" dirty="0">
                <a:cs typeface="Arial" panose="020B0604020202020204" pitchFamily="34" charset="0"/>
              </a:rPr>
              <a:t>has never been </a:t>
            </a:r>
            <a:r>
              <a:rPr lang="en-US" sz="2000" b="1" dirty="0" smtClean="0">
                <a:cs typeface="Arial" panose="020B0604020202020204" pitchFamily="34" charset="0"/>
              </a:rPr>
              <a:t>greater.</a:t>
            </a:r>
            <a:endParaRPr lang="en-US" sz="2000" b="1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082" y="3082879"/>
            <a:ext cx="36079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Font typeface="Wingdings" panose="05000000000000000000" pitchFamily="2" charset="2"/>
              <a:buChar char="ü"/>
            </a:pPr>
            <a:r>
              <a:rPr lang="en-US" sz="2000" dirty="0" smtClean="0"/>
              <a:t>Hiring and retaining talent</a:t>
            </a:r>
          </a:p>
          <a:p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Managing morale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Impact of COVID-19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1607496" y="2586007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449" y="1259548"/>
            <a:ext cx="561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Biggest </a:t>
            </a:r>
            <a:r>
              <a:rPr lang="en-US" sz="3200" b="1" dirty="0" smtClean="0"/>
              <a:t>leadership </a:t>
            </a:r>
            <a:r>
              <a:rPr lang="en-US" sz="3200" b="1" dirty="0"/>
              <a:t>challenges facing CEOs </a:t>
            </a:r>
            <a:r>
              <a:rPr lang="en-US" sz="3200" b="1" dirty="0" smtClean="0"/>
              <a:t>today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762153" y="3082879"/>
            <a:ext cx="54598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Navigating business </a:t>
            </a:r>
            <a:r>
              <a:rPr lang="en-US" sz="2000" dirty="0"/>
              <a:t>transition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Returning </a:t>
            </a:r>
            <a:r>
              <a:rPr lang="en-US" sz="2000" dirty="0"/>
              <a:t>to growth </a:t>
            </a: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Supply chain disruption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93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BC739-B74D-A94D-AC50-024A986C779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286" y="3816037"/>
            <a:ext cx="33727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52</a:t>
            </a:r>
            <a:r>
              <a:rPr lang="en-US" b="1" u="sng" dirty="0">
                <a:solidFill>
                  <a:prstClr val="black"/>
                </a:solidFill>
              </a:rPr>
              <a:t>% </a:t>
            </a:r>
            <a:r>
              <a:rPr lang="en-US" dirty="0">
                <a:solidFill>
                  <a:prstClr val="black"/>
                </a:solidFill>
              </a:rPr>
              <a:t>of North American </a:t>
            </a:r>
            <a:r>
              <a:rPr lang="en-US" dirty="0" smtClean="0">
                <a:solidFill>
                  <a:prstClr val="black"/>
                </a:solidFill>
              </a:rPr>
              <a:t>workers are looking </a:t>
            </a:r>
            <a:r>
              <a:rPr lang="en-US" dirty="0">
                <a:solidFill>
                  <a:prstClr val="black"/>
                </a:solidFill>
              </a:rPr>
              <a:t>for a new position in 2021.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Pre-COVID </a:t>
            </a:r>
            <a:r>
              <a:rPr lang="en-US" dirty="0">
                <a:solidFill>
                  <a:prstClr val="black"/>
                </a:solidFill>
              </a:rPr>
              <a:t>U.S. average voluntary turnover rate was about </a:t>
            </a:r>
            <a:r>
              <a:rPr lang="en-US" b="1" u="sng" dirty="0">
                <a:solidFill>
                  <a:prstClr val="black"/>
                </a:solidFill>
              </a:rPr>
              <a:t>15</a:t>
            </a:r>
            <a:r>
              <a:rPr lang="en-US" b="1" u="sng" dirty="0" smtClean="0">
                <a:solidFill>
                  <a:prstClr val="black"/>
                </a:solidFill>
              </a:rPr>
              <a:t>%.    </a:t>
            </a:r>
          </a:p>
          <a:p>
            <a:r>
              <a:rPr lang="en-US" sz="1600" b="1" i="1" dirty="0" smtClean="0">
                <a:solidFill>
                  <a:prstClr val="black"/>
                </a:solidFill>
              </a:rPr>
              <a:t>              </a:t>
            </a:r>
          </a:p>
          <a:p>
            <a:r>
              <a:rPr lang="en-US" sz="1600" b="1" i="1" dirty="0" smtClean="0">
                <a:solidFill>
                  <a:prstClr val="black"/>
                </a:solidFill>
              </a:rPr>
              <a:t>      </a:t>
            </a:r>
          </a:p>
          <a:p>
            <a:endParaRPr lang="en-US" sz="1600" b="1" i="1" dirty="0" smtClean="0">
              <a:solidFill>
                <a:prstClr val="black"/>
              </a:solidFill>
            </a:endParaRPr>
          </a:p>
          <a:p>
            <a:r>
              <a:rPr lang="en-US" sz="1600" b="1" i="1" dirty="0" smtClean="0">
                <a:solidFill>
                  <a:prstClr val="black"/>
                </a:solidFill>
              </a:rPr>
              <a:t>  </a:t>
            </a:r>
            <a:r>
              <a:rPr lang="en-US" sz="1600" i="1" dirty="0" smtClean="0">
                <a:solidFill>
                  <a:prstClr val="black"/>
                </a:solidFill>
              </a:rPr>
              <a:t>Microsoft Work Trend Index, 2021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3490" y="3835256"/>
            <a:ext cx="3442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61</a:t>
            </a:r>
            <a:r>
              <a:rPr lang="en-US" b="1" u="sng" dirty="0"/>
              <a:t>% of women</a:t>
            </a:r>
            <a:r>
              <a:rPr lang="en-US" b="1" dirty="0"/>
              <a:t> </a:t>
            </a:r>
            <a:r>
              <a:rPr lang="en-US" dirty="0"/>
              <a:t>are planning a major career change post-pandemic. This comes at a time when businesses have been hyper focused on advancing women and diversity; significant attrition could undo some of the progress made</a:t>
            </a:r>
            <a:r>
              <a:rPr lang="en-US" dirty="0" smtClean="0"/>
              <a:t>.		         </a:t>
            </a:r>
          </a:p>
          <a:p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sz="1600" i="1" dirty="0" smtClean="0"/>
              <a:t>Forbes, 2020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33952" y="3825675"/>
            <a:ext cx="37752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average cost to replace a new employee </a:t>
            </a:r>
            <a:r>
              <a:rPr lang="en-US" dirty="0" smtClean="0"/>
              <a:t>is estimated to be </a:t>
            </a:r>
            <a:r>
              <a:rPr lang="en-US" b="1" u="sng" dirty="0"/>
              <a:t>33% </a:t>
            </a:r>
            <a:r>
              <a:rPr lang="en-US" dirty="0"/>
              <a:t>of the cost of their salary; given a U.S.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median salary</a:t>
            </a:r>
            <a:r>
              <a:rPr lang="en-US" dirty="0"/>
              <a:t> of $47,000, the cost to hire and train a new employee is </a:t>
            </a:r>
            <a:r>
              <a:rPr lang="en-US" b="1" u="sng" dirty="0"/>
              <a:t>$15,500</a:t>
            </a:r>
            <a:r>
              <a:rPr lang="en-US" b="1" u="sng" dirty="0" smtClean="0"/>
              <a:t>.</a:t>
            </a:r>
          </a:p>
          <a:p>
            <a:endParaRPr lang="en-US" sz="1600" i="1" dirty="0" smtClean="0"/>
          </a:p>
          <a:p>
            <a:endParaRPr lang="en-US" sz="1600" i="1" dirty="0" smtClean="0"/>
          </a:p>
          <a:p>
            <a:r>
              <a:rPr lang="en-US" sz="1600" i="1" dirty="0" smtClean="0"/>
              <a:t>  Work Institute’s Retention Report, 2019 </a:t>
            </a:r>
            <a:endParaRPr lang="en-US" sz="1600" i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8373" y="310392"/>
            <a:ext cx="87089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War for Talent &amp; The Great Resignation</a:t>
            </a:r>
          </a:p>
          <a:p>
            <a:endParaRPr lang="en-US" sz="2000" b="1" i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Investing in employee development is more critical than ever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616184" y="941334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0073334F-F929-E847-9121-5C0511DB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BC739-B74D-A94D-AC50-024A986C7790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xmlns="" id="{236841A1-BC63-0246-A6A2-F25E7F739507}"/>
              </a:ext>
            </a:extLst>
          </p:cNvPr>
          <p:cNvSpPr txBox="1">
            <a:spLocks/>
          </p:cNvSpPr>
          <p:nvPr/>
        </p:nvSpPr>
        <p:spPr>
          <a:xfrm>
            <a:off x="697625" y="434797"/>
            <a:ext cx="11287583" cy="1336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</a:rPr>
              <a:t>Vistage programs develop </a:t>
            </a:r>
            <a:r>
              <a:rPr lang="en-US" sz="3200" dirty="0">
                <a:solidFill>
                  <a:prstClr val="black"/>
                </a:solidFill>
              </a:rPr>
              <a:t>the </a:t>
            </a:r>
            <a:r>
              <a:rPr lang="en-US" sz="3200" dirty="0" smtClean="0">
                <a:solidFill>
                  <a:prstClr val="black"/>
                </a:solidFill>
              </a:rPr>
              <a:t>leaders CEOs depend </a:t>
            </a:r>
            <a:r>
              <a:rPr lang="en-US" sz="3200" dirty="0">
                <a:solidFill>
                  <a:prstClr val="black"/>
                </a:solidFill>
              </a:rPr>
              <a:t>on.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7624" y="1366478"/>
            <a:ext cx="7411473" cy="5067764"/>
            <a:chOff x="1016877" y="1430272"/>
            <a:chExt cx="6756914" cy="4784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877" y="1430272"/>
              <a:ext cx="6756914" cy="47840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665" y="2634371"/>
              <a:ext cx="803215" cy="7981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0665" y="3488422"/>
              <a:ext cx="803215" cy="79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0664" y="4314572"/>
              <a:ext cx="803215" cy="79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664" y="5250792"/>
              <a:ext cx="830529" cy="82530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1494082" y="1103116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9268" y="2112848"/>
            <a:ext cx="3338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program is purposefully designed and adapted to develop leaders operating across SMB organizations.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8933328" y="3496573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2947B9E5-7E15-7049-821C-553EA8AC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445651C-CC76-1740-ABF1-F1E391D52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6532" y="158620"/>
            <a:ext cx="3595880" cy="9815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Key </a:t>
            </a:r>
            <a:r>
              <a:rPr lang="en-US" sz="2800" dirty="0"/>
              <a:t>Executive </a:t>
            </a:r>
            <a:r>
              <a:rPr lang="en-US" sz="2800" dirty="0" smtClean="0"/>
              <a:t>Program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591078" y="1110356"/>
            <a:ext cx="539601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The Key Executive Program </a:t>
            </a:r>
            <a:r>
              <a:rPr lang="en-US" sz="1400" dirty="0" smtClean="0"/>
              <a:t>develops </a:t>
            </a:r>
            <a:r>
              <a:rPr lang="en-US" sz="1400" dirty="0"/>
              <a:t>C-level executives that </a:t>
            </a:r>
            <a:r>
              <a:rPr lang="en-US" sz="1400" dirty="0" smtClean="0"/>
              <a:t>the CEO relies </a:t>
            </a:r>
            <a:r>
              <a:rPr lang="en-US" sz="1400" dirty="0"/>
              <a:t>on to contribute to </a:t>
            </a:r>
            <a:r>
              <a:rPr lang="en-US" sz="1400" dirty="0" smtClean="0"/>
              <a:t>the strategy </a:t>
            </a:r>
            <a:r>
              <a:rPr lang="en-US" sz="1400" dirty="0"/>
              <a:t>and drive </a:t>
            </a:r>
            <a:r>
              <a:rPr lang="en-US" sz="1400" dirty="0" smtClean="0"/>
              <a:t>results for the business. 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 smtClean="0"/>
              <a:t>Leadership Development for: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Direct </a:t>
            </a:r>
            <a:r>
              <a:rPr lang="en-US" sz="1400" dirty="0"/>
              <a:t>report to the CEO such as C-level exec or </a:t>
            </a:r>
            <a:r>
              <a:rPr lang="en-US" sz="1400" dirty="0" smtClean="0"/>
              <a:t>SVP</a:t>
            </a:r>
          </a:p>
          <a:p>
            <a:endParaRPr lang="en-US" sz="1400" dirty="0" smtClean="0"/>
          </a:p>
          <a:p>
            <a:r>
              <a:rPr lang="en-US" sz="1400" b="1" dirty="0" smtClean="0"/>
              <a:t>Benefits: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Succession Planning </a:t>
            </a:r>
            <a:endParaRPr lang="en-US" sz="1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 smtClean="0"/>
              <a:t>Strategic </a:t>
            </a:r>
            <a:r>
              <a:rPr lang="en-US" sz="1400" dirty="0"/>
              <a:t>Alignment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 smtClean="0"/>
              <a:t>Business and Leadership </a:t>
            </a:r>
            <a:r>
              <a:rPr lang="en-US" sz="1400" dirty="0"/>
              <a:t>Optimization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Better Outcomes</a:t>
            </a:r>
            <a:endParaRPr lang="en-US" sz="1600" dirty="0"/>
          </a:p>
          <a:p>
            <a:endParaRPr lang="en-US" sz="1400" dirty="0" smtClean="0"/>
          </a:p>
          <a:p>
            <a:r>
              <a:rPr lang="en-US" sz="1400" b="1" dirty="0" smtClean="0"/>
              <a:t>Program includes: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Monthly, full-day meetings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Member Driven </a:t>
            </a:r>
            <a:r>
              <a:rPr lang="en-US" sz="1400" dirty="0" smtClean="0"/>
              <a:t>Development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Vistage Speaker sessions and </a:t>
            </a:r>
            <a:r>
              <a:rPr lang="en-US" sz="1400" dirty="0" smtClean="0"/>
              <a:t>workshops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dirty="0"/>
              <a:t>Optional 121s with a trusted Vistage Chair</a:t>
            </a:r>
          </a:p>
          <a:p>
            <a:endParaRPr lang="en-US" sz="1400" dirty="0"/>
          </a:p>
          <a:p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21" y="323884"/>
            <a:ext cx="643411" cy="651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6163" y="3765821"/>
            <a:ext cx="244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Download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Key Executive Program Overview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87" y="1527509"/>
            <a:ext cx="2292295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2947B9E5-7E15-7049-821C-553EA8AC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445651C-CC76-1740-ABF1-F1E391D52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1947" y="198772"/>
            <a:ext cx="4276951" cy="8387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Advancing Leader Program</a:t>
            </a:r>
            <a:endParaRPr lang="en-US" sz="2800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517F0F4F-267D-AC46-8A18-608B36409C78}"/>
              </a:ext>
            </a:extLst>
          </p:cNvPr>
          <p:cNvSpPr txBox="1">
            <a:spLocks/>
          </p:cNvSpPr>
          <p:nvPr/>
        </p:nvSpPr>
        <p:spPr>
          <a:xfrm>
            <a:off x="1455718" y="1069920"/>
            <a:ext cx="5941614" cy="3967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 smtClean="0"/>
              <a:t>The Advancing Leader Program </a:t>
            </a:r>
            <a:r>
              <a:rPr lang="en-US" sz="1400" b="0" dirty="0" smtClean="0"/>
              <a:t>challenges experienced managers to become more effective through strategic thinking, communication and collaboration to achieve better results. </a:t>
            </a:r>
          </a:p>
          <a:p>
            <a:endParaRPr lang="en-US" sz="1400" b="0" dirty="0"/>
          </a:p>
          <a:p>
            <a:r>
              <a:rPr lang="en-US" sz="1400" dirty="0"/>
              <a:t>Leadership Development for: </a:t>
            </a:r>
            <a:endParaRPr lang="en-US" sz="1400" dirty="0" smtClean="0"/>
          </a:p>
          <a:p>
            <a:r>
              <a:rPr lang="en-US" sz="1400" b="0" dirty="0" smtClean="0"/>
              <a:t>2</a:t>
            </a:r>
            <a:r>
              <a:rPr lang="en-US" sz="1400" b="0" dirty="0"/>
              <a:t>+ years in a leadership role such as director, VP, </a:t>
            </a:r>
            <a:r>
              <a:rPr lang="en-US" sz="1400" b="0" dirty="0" smtClean="0"/>
              <a:t>supervisor</a:t>
            </a:r>
          </a:p>
          <a:p>
            <a:endParaRPr lang="en-US" sz="1400" b="0" dirty="0"/>
          </a:p>
          <a:p>
            <a:r>
              <a:rPr lang="en-US" sz="1400" dirty="0" smtClean="0"/>
              <a:t>Benefits: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/>
              <a:t>O</a:t>
            </a:r>
            <a:r>
              <a:rPr lang="en-US" sz="1400" b="0" dirty="0"/>
              <a:t>ptimized execution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Improved collaboration and effectiveness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Increased employee retention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Enhanced recognition and career advancement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dirty="0"/>
          </a:p>
          <a:p>
            <a:r>
              <a:rPr lang="en-US" sz="1400" dirty="0" smtClean="0"/>
              <a:t>Program includes: </a:t>
            </a:r>
            <a:endParaRPr lang="en-US" sz="1400" b="0" dirty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Bimonthly, full day meetings </a:t>
            </a:r>
            <a:endParaRPr lang="en-US" sz="1400" b="0" dirty="0" smtClean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E</a:t>
            </a:r>
            <a:r>
              <a:rPr lang="en-US" sz="1400" b="0" dirty="0" smtClean="0"/>
              <a:t>xpert Vistage speakers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/>
              <a:t>Application-based learning tied to existing initiatives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>
                <a:cs typeface="Calibri" panose="020F0502020204030204" pitchFamily="34" charset="0"/>
              </a:rPr>
              <a:t>Cross-Functional </a:t>
            </a:r>
            <a:r>
              <a:rPr lang="en-US" sz="1400" b="0" dirty="0">
                <a:cs typeface="Calibri" panose="020F0502020204030204" pitchFamily="34" charset="0"/>
              </a:rPr>
              <a:t>Collaboration </a:t>
            </a:r>
            <a:endParaRPr lang="en-US" sz="1400" b="0" dirty="0" smtClean="0"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>
                <a:cs typeface="Calibri" panose="020F0502020204030204" pitchFamily="34" charset="0"/>
              </a:rPr>
              <a:t>Adapted </a:t>
            </a:r>
            <a:r>
              <a:rPr lang="en-US" sz="1400" b="0" dirty="0">
                <a:cs typeface="Calibri" panose="020F0502020204030204" pitchFamily="34" charset="0"/>
              </a:rPr>
              <a:t>Issue </a:t>
            </a:r>
            <a:r>
              <a:rPr lang="en-US" sz="1400" b="0" dirty="0" smtClean="0">
                <a:cs typeface="Calibri" panose="020F0502020204030204" pitchFamily="34" charset="0"/>
              </a:rPr>
              <a:t>Processing</a:t>
            </a:r>
            <a:endParaRPr lang="en-US" sz="1400" b="0" dirty="0"/>
          </a:p>
          <a:p>
            <a:endParaRPr lang="en-US" sz="1400" b="0" dirty="0" smtClean="0"/>
          </a:p>
          <a:p>
            <a:endParaRPr lang="en-US" sz="1400" b="0" dirty="0"/>
          </a:p>
          <a:p>
            <a:endParaRPr lang="en-US" sz="1400" b="0" dirty="0" smtClean="0"/>
          </a:p>
          <a:p>
            <a:endParaRPr lang="en-US" sz="1400" b="0" dirty="0"/>
          </a:p>
          <a:p>
            <a:endParaRPr lang="en-US" sz="1400" b="0" dirty="0" smtClean="0"/>
          </a:p>
          <a:p>
            <a:endParaRPr lang="en-US" sz="1400" b="0" dirty="0"/>
          </a:p>
          <a:p>
            <a:endParaRPr lang="en-US" sz="14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91" y="283599"/>
            <a:ext cx="685800" cy="669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7760" y="3949366"/>
            <a:ext cx="250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Download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Advancing Leader Program Overview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8740" b="10679"/>
          <a:stretch/>
        </p:blipFill>
        <p:spPr>
          <a:xfrm>
            <a:off x="7747760" y="1476977"/>
            <a:ext cx="2378635" cy="23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2947B9E5-7E15-7049-821C-553EA8AC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445651C-CC76-1740-ABF1-F1E391D52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74859" y="195557"/>
            <a:ext cx="4002501" cy="8973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Emerging Leader Program</a:t>
            </a:r>
            <a:endParaRPr lang="en-US" sz="28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517F0F4F-267D-AC46-8A18-608B36409C78}"/>
              </a:ext>
            </a:extLst>
          </p:cNvPr>
          <p:cNvSpPr txBox="1">
            <a:spLocks/>
          </p:cNvSpPr>
          <p:nvPr/>
        </p:nvSpPr>
        <p:spPr>
          <a:xfrm>
            <a:off x="1380787" y="1218021"/>
            <a:ext cx="5852281" cy="4476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 smtClean="0"/>
              <a:t>The Emerging Leader Program </a:t>
            </a:r>
            <a:r>
              <a:rPr lang="en-US" sz="1400" b="0" dirty="0"/>
              <a:t>develops high-potential </a:t>
            </a:r>
            <a:r>
              <a:rPr lang="en-US" sz="1400" b="0" dirty="0" smtClean="0"/>
              <a:t>leaders by building foundational leadership competencies to prepare them for the next level.</a:t>
            </a:r>
          </a:p>
          <a:p>
            <a:endParaRPr lang="en-US" sz="1400" b="0" dirty="0" smtClean="0"/>
          </a:p>
          <a:p>
            <a:r>
              <a:rPr lang="en-US" sz="1400" dirty="0"/>
              <a:t>Leadership Development for: </a:t>
            </a:r>
            <a:endParaRPr lang="en-US" sz="1400" b="0" dirty="0"/>
          </a:p>
          <a:p>
            <a:r>
              <a:rPr lang="en-US" sz="1400" b="0" dirty="0"/>
              <a:t>N</a:t>
            </a:r>
            <a:r>
              <a:rPr lang="en-US" sz="1400" b="0" dirty="0" smtClean="0"/>
              <a:t>ew </a:t>
            </a:r>
            <a:r>
              <a:rPr lang="en-US" sz="1400" b="0" dirty="0"/>
              <a:t>to a leadership role or </a:t>
            </a:r>
            <a:r>
              <a:rPr lang="en-US" sz="1400" b="0" dirty="0" smtClean="0"/>
              <a:t>high-potential </a:t>
            </a:r>
            <a:r>
              <a:rPr lang="en-US" sz="1400" b="0" dirty="0"/>
              <a:t>individual contributor such as manager, analyst, associate</a:t>
            </a:r>
            <a:endParaRPr lang="en-US" sz="1400" b="0" dirty="0" smtClean="0"/>
          </a:p>
          <a:p>
            <a:endParaRPr lang="en-US" sz="1400" b="0" dirty="0"/>
          </a:p>
          <a:p>
            <a:r>
              <a:rPr lang="en-US" sz="1400" dirty="0" smtClean="0"/>
              <a:t>Benefits: </a:t>
            </a:r>
            <a:endParaRPr lang="en-US" sz="1400" b="0" dirty="0"/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Enhanced retention and advancement within organization 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Improved Execution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Enhanced </a:t>
            </a:r>
            <a:r>
              <a:rPr lang="en-US" sz="1400" b="0" dirty="0" smtClean="0"/>
              <a:t>Culture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/>
              <a:t>Equips managers with foundational leadership skills </a:t>
            </a:r>
            <a:endParaRPr lang="en-US" sz="1400" b="0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400" b="0" dirty="0"/>
          </a:p>
          <a:p>
            <a:pPr lvl="0"/>
            <a:r>
              <a:rPr lang="en-US" sz="1400" dirty="0" smtClean="0"/>
              <a:t>Program includes: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12 bimonthly, full-day meetings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/>
              <a:t>Curriculum-based program to develop leadership competencies </a:t>
            </a:r>
            <a:r>
              <a:rPr lang="en-US" sz="1400" b="0" dirty="0"/>
              <a:t> 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/>
              <a:t>Expert Vistage </a:t>
            </a:r>
            <a:r>
              <a:rPr lang="en-US" sz="1400" b="0" dirty="0" smtClean="0"/>
              <a:t>Speakers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0" dirty="0" smtClean="0"/>
              <a:t>Mentorship Program</a:t>
            </a:r>
            <a:endParaRPr lang="en-US" sz="1400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400" b="0" dirty="0" smtClean="0"/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400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29" y="312101"/>
            <a:ext cx="685800" cy="683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8853" y="3936416"/>
            <a:ext cx="244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Download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Emerging Leader Program Overview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370" y="1683085"/>
            <a:ext cx="2206326" cy="21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2947B9E5-7E15-7049-821C-553EA8AC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AFE22-D12F-8E42-B98A-ADAD2DCCEBE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445651C-CC76-1740-ABF1-F1E391D52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74772" y="183579"/>
            <a:ext cx="3767257" cy="7840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Vistage Inside Program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9" y="238440"/>
            <a:ext cx="678619" cy="67435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517F0F4F-267D-AC46-8A18-608B36409C78}"/>
              </a:ext>
            </a:extLst>
          </p:cNvPr>
          <p:cNvSpPr txBox="1">
            <a:spLocks/>
          </p:cNvSpPr>
          <p:nvPr/>
        </p:nvSpPr>
        <p:spPr>
          <a:xfrm>
            <a:off x="1465208" y="1124602"/>
            <a:ext cx="6085436" cy="4445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 smtClean="0"/>
              <a:t>The Vistage Inside Program </a:t>
            </a:r>
            <a:r>
              <a:rPr lang="en-US" sz="1400" b="0" dirty="0" smtClean="0"/>
              <a:t>is fully customizable to improve the performance and collaboration among teams within a single organization to produce better outcomes. </a:t>
            </a:r>
          </a:p>
          <a:p>
            <a:endParaRPr lang="en-US" sz="1400" b="0" dirty="0" smtClean="0"/>
          </a:p>
          <a:p>
            <a:r>
              <a:rPr lang="en-US" sz="1400" dirty="0"/>
              <a:t>Leadership Development for: </a:t>
            </a:r>
            <a:endParaRPr lang="en-US" sz="1400" b="0" dirty="0"/>
          </a:p>
          <a:p>
            <a:r>
              <a:rPr lang="en-US" sz="1400" b="0" dirty="0"/>
              <a:t>M</a:t>
            </a:r>
            <a:r>
              <a:rPr lang="en-US" sz="1400" b="0" dirty="0" smtClean="0"/>
              <a:t>anagement team </a:t>
            </a:r>
            <a:r>
              <a:rPr lang="en-US" sz="1400" b="0" dirty="0" smtClean="0"/>
              <a:t>or</a:t>
            </a:r>
            <a:r>
              <a:rPr lang="en-US" sz="1400" b="0" dirty="0" smtClean="0"/>
              <a:t> leaders from the same company </a:t>
            </a:r>
            <a:r>
              <a:rPr lang="en-US" sz="1400" b="0" dirty="0" smtClean="0"/>
              <a:t>who are want to </a:t>
            </a:r>
            <a:r>
              <a:rPr lang="en-US" sz="1400" b="0" dirty="0" smtClean="0"/>
              <a:t>achieve </a:t>
            </a:r>
            <a:r>
              <a:rPr lang="en-US" sz="1400" b="0" dirty="0" smtClean="0"/>
              <a:t>specific goals or results</a:t>
            </a:r>
          </a:p>
          <a:p>
            <a:endParaRPr lang="en-US" sz="1400" b="0" dirty="0"/>
          </a:p>
          <a:p>
            <a:r>
              <a:rPr lang="en-US" sz="1400" dirty="0" smtClean="0"/>
              <a:t>Benefits</a:t>
            </a:r>
            <a:r>
              <a:rPr lang="en-US" sz="1400" dirty="0"/>
              <a:t>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/>
              <a:t>Delivers immediate impact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 smtClean="0"/>
              <a:t>Builds trust and collaboration across teams for </a:t>
            </a:r>
            <a:r>
              <a:rPr lang="en-US" sz="1400" b="0" dirty="0"/>
              <a:t>improved alignment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 smtClean="0"/>
              <a:t>Flexible configuration </a:t>
            </a:r>
            <a:r>
              <a:rPr lang="en-US" sz="1400" b="0" dirty="0"/>
              <a:t>to meet organization’s needs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/>
              <a:t>Improved employee engagement and retention</a:t>
            </a:r>
          </a:p>
          <a:p>
            <a:pPr lvl="0"/>
            <a:endParaRPr lang="en-US" sz="1400" b="0" dirty="0"/>
          </a:p>
          <a:p>
            <a:pPr lvl="0"/>
            <a:r>
              <a:rPr lang="en-US" sz="1400" dirty="0"/>
              <a:t>P</a:t>
            </a:r>
            <a:r>
              <a:rPr lang="en-US" sz="1400" dirty="0" smtClean="0"/>
              <a:t>rogram can be customized to include: </a:t>
            </a:r>
            <a:endParaRPr lang="en-US" sz="1400" b="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dirty="0"/>
              <a:t>Full or half-day meetings based on desired outcomes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 smtClean="0"/>
              <a:t>As many leaders as necessary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 smtClean="0"/>
              <a:t>Expert </a:t>
            </a:r>
            <a:r>
              <a:rPr lang="en-US" sz="1400" b="0" dirty="0"/>
              <a:t>Vistage Speakers and 121 sessions to drive specific </a:t>
            </a:r>
            <a:r>
              <a:rPr lang="en-US" sz="1400" b="0" dirty="0" smtClean="0"/>
              <a:t>results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b="0" dirty="0" smtClean="0"/>
              <a:t>Issue </a:t>
            </a:r>
            <a:r>
              <a:rPr lang="en-US" sz="1400" b="0" dirty="0"/>
              <a:t>Processing and group exercises </a:t>
            </a:r>
            <a:endParaRPr lang="en-US" sz="1400" b="0" dirty="0" smtClean="0"/>
          </a:p>
          <a:p>
            <a:r>
              <a:rPr lang="en-US" sz="1400" b="0" dirty="0" smtClean="0"/>
              <a:t/>
            </a:r>
            <a:br>
              <a:rPr lang="en-US" sz="1400" b="0" dirty="0" smtClean="0"/>
            </a:b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96141" y="3889717"/>
            <a:ext cx="22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Download </a:t>
            </a:r>
            <a:endParaRPr lang="en-US" sz="1200" dirty="0"/>
          </a:p>
          <a:p>
            <a:r>
              <a:rPr lang="en-US" sz="1200" dirty="0" smtClean="0"/>
              <a:t>Vistage Inside Program Overview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982" y="1491122"/>
            <a:ext cx="2229536" cy="23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1D2849-2F66-1B44-99ED-71927E9B1FF5}"/>
              </a:ext>
            </a:extLst>
          </p:cNvPr>
          <p:cNvSpPr/>
          <p:nvPr/>
        </p:nvSpPr>
        <p:spPr>
          <a:xfrm>
            <a:off x="3453691" y="3835868"/>
            <a:ext cx="1944915" cy="63954"/>
          </a:xfrm>
          <a:prstGeom prst="rect">
            <a:avLst/>
          </a:prstGeom>
          <a:solidFill>
            <a:srgbClr val="FAC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3BDEA8C4-AF8B-924D-9F5B-28AAA9569261}"/>
              </a:ext>
            </a:extLst>
          </p:cNvPr>
          <p:cNvSpPr txBox="1">
            <a:spLocks/>
          </p:cNvSpPr>
          <p:nvPr/>
        </p:nvSpPr>
        <p:spPr>
          <a:xfrm>
            <a:off x="1734224" y="2736001"/>
            <a:ext cx="5942483" cy="767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i="0" dirty="0" smtClean="0"/>
              <a:t>To learn how you can leverage Vistage programs to develop your leaders,</a:t>
            </a:r>
          </a:p>
          <a:p>
            <a:r>
              <a:rPr lang="en-US" sz="2400" i="0" dirty="0" smtClean="0"/>
              <a:t> contact your Chair. </a:t>
            </a:r>
            <a:endParaRPr lang="en-US" sz="2400" i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60650" y="4231756"/>
            <a:ext cx="433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Thank you!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35675</TotalTime>
  <Words>602</Words>
  <Application>Microsoft Office PowerPoint</Application>
  <PresentationFormat>Widescreen</PresentationFormat>
  <Paragraphs>132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Wingdings</vt:lpstr>
      <vt:lpstr>1_Office Theme</vt:lpstr>
      <vt:lpstr>3_Office Theme</vt:lpstr>
      <vt:lpstr>4_Office Theme</vt:lpstr>
      <vt:lpstr>2_Office Theme</vt:lpstr>
      <vt:lpstr>5_Office Theme</vt:lpstr>
      <vt:lpstr>6_Office Theme</vt:lpstr>
      <vt:lpstr>7_Office Theme</vt:lpstr>
      <vt:lpstr>Leadership Development Programs</vt:lpstr>
      <vt:lpstr>PowerPoint Presentation</vt:lpstr>
      <vt:lpstr>PowerPoint Presentation</vt:lpstr>
      <vt:lpstr>PowerPoint Presentation</vt:lpstr>
      <vt:lpstr>Key Executive Program</vt:lpstr>
      <vt:lpstr>Advancing Leader Program</vt:lpstr>
      <vt:lpstr>Emerging Leader Program</vt:lpstr>
      <vt:lpstr>Vistage Inside Program</vt:lpstr>
      <vt:lpstr>PowerPoint Presentation</vt:lpstr>
    </vt:vector>
  </TitlesOfParts>
  <Company>Vistage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Vodehnal</dc:creator>
  <cp:lastModifiedBy>Lauren Kalocay</cp:lastModifiedBy>
  <cp:revision>317</cp:revision>
  <cp:lastPrinted>2021-03-26T18:57:27Z</cp:lastPrinted>
  <dcterms:created xsi:type="dcterms:W3CDTF">2021-01-28T23:27:07Z</dcterms:created>
  <dcterms:modified xsi:type="dcterms:W3CDTF">2021-08-16T22:45:16Z</dcterms:modified>
</cp:coreProperties>
</file>