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62" r:id="rId2"/>
    <p:sldId id="261" r:id="rId3"/>
    <p:sldId id="260" r:id="rId4"/>
    <p:sldId id="259" r:id="rId5"/>
    <p:sldId id="258" r:id="rId6"/>
    <p:sldId id="257" r:id="rId7"/>
    <p:sldId id="256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000099"/>
    <a:srgbClr val="CCCC00"/>
    <a:srgbClr val="CCFFFF"/>
    <a:srgbClr val="CCFFCC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7C963A-7F17-496C-8FAA-ED12907AC91B}" v="2" dt="2020-07-10T12:04:25.9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ward Robinson" userId="0b65552c-814d-45bd-8e09-b5a166dd20e8" providerId="ADAL" clId="{B77C963A-7F17-496C-8FAA-ED12907AC91B}"/>
    <pc:docChg chg="modSld">
      <pc:chgData name="Edward Robinson" userId="0b65552c-814d-45bd-8e09-b5a166dd20e8" providerId="ADAL" clId="{B77C963A-7F17-496C-8FAA-ED12907AC91B}" dt="2020-07-10T12:04:25.947" v="48" actId="1076"/>
      <pc:docMkLst>
        <pc:docMk/>
      </pc:docMkLst>
      <pc:sldChg chg="modSp mod">
        <pc:chgData name="Edward Robinson" userId="0b65552c-814d-45bd-8e09-b5a166dd20e8" providerId="ADAL" clId="{B77C963A-7F17-496C-8FAA-ED12907AC91B}" dt="2020-07-10T12:04:25.947" v="48" actId="1076"/>
        <pc:sldMkLst>
          <pc:docMk/>
          <pc:sldMk cId="0" sldId="262"/>
        </pc:sldMkLst>
        <pc:spChg chg="mod">
          <ac:chgData name="Edward Robinson" userId="0b65552c-814d-45bd-8e09-b5a166dd20e8" providerId="ADAL" clId="{B77C963A-7F17-496C-8FAA-ED12907AC91B}" dt="2020-07-10T12:04:20.146" v="47" actId="255"/>
          <ac:spMkLst>
            <pc:docMk/>
            <pc:sldMk cId="0" sldId="262"/>
            <ac:spMk id="3075" creationId="{3ECB2BC8-FA95-4060-9017-B96E5CD66FD8}"/>
          </ac:spMkLst>
        </pc:spChg>
        <pc:spChg chg="mod">
          <ac:chgData name="Edward Robinson" userId="0b65552c-814d-45bd-8e09-b5a166dd20e8" providerId="ADAL" clId="{B77C963A-7F17-496C-8FAA-ED12907AC91B}" dt="2020-07-10T12:04:25.947" v="48" actId="1076"/>
          <ac:spMkLst>
            <pc:docMk/>
            <pc:sldMk cId="0" sldId="262"/>
            <ac:spMk id="3076" creationId="{CC0982D1-9419-48CD-8B5F-CC9EAA4D0BB4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61B1A56-A3E6-46D1-B47D-4B9A375809E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9DA41F0-C918-4C61-B5EC-5CBB766143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87C15CA-042F-42ED-962E-72E007FC3E33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870E5845-7062-4C6A-9CD4-0D76563D3BA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68248F6E-B1E0-4D64-99D3-E1C1289398C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EDD35632-3422-4C85-9E7C-CE7F6C0BA5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7D9133-3EB2-475E-9A18-579B14D24D2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04AF8F-B50C-4D96-80D7-D975837AC0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F63FDE-977D-4671-81D5-22DAD8A333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BD2201-9836-4DBB-82C1-3C8DF1F203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74CA0F-538C-4271-8576-D96C328B72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1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CE7828-8EF8-49CF-8A0F-E20E7CED05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FCB4FF-254C-4007-AACC-7D63EB56B4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AE30B8-9FE2-4193-A1DD-D194B02B2F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D60BE-ED0B-48BD-A335-643204567A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65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F126B5-F16C-4854-89D0-DFF7816ABE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D364C3-C47D-4B25-BBE6-8DA9B93FEE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846B85-D5C5-4E11-AB16-A0C6125AF9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60C995-9903-4F2A-B696-4C9096D737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3830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D1700D-6DDE-417B-8CF1-093755D1B6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FACD89-7772-45B4-81F0-225C4E4DB6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C3E913-5C33-4017-97D5-8C4E65AD85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8D7F0-36EE-49AC-A26B-C47C9D1317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787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19C257-9502-4C7D-A2FE-9122F11B41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35AE0E-D360-4D46-B0B5-5A3BC18F6E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68253D7-F39D-440E-A491-0E0D4CCE8E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19ACF3-2335-4D58-9EFD-219C04133A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310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8C3B7E-81DB-4C3D-99B3-4CBDE8A781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1E5B80-9AF1-49FA-B49B-B11EF0E56B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5C7646-F578-4CD1-9071-0108DFF312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32082-F976-4CCB-8EA5-1CB6822AAC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575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A2BB0CA-AF82-48BF-8B89-691873DA73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15B0EB4-B4FA-4C19-9698-BE5FB3C54D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D68E0B5-F8C5-4546-A4F2-CA38197068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DF8BB1-A89E-400C-A33F-FEC7264BBF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41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C4F01BD-9CDB-4732-82CE-1F5F4C6644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625BCE4-9F92-40C0-901E-2196A4EB86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68A05A4-D1AC-41CC-B2FB-9B2054D4DB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73A6D-61F6-4271-8F58-4226F2B7C1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0570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2D339A1-9837-457A-B382-B228C5F9B2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143A916-1B16-459B-81BA-4290EF1A98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9EBEAB4-0690-41A9-B701-D9AD1953F6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B8C677-5625-4B1D-AD3A-84605322A3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83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B519A6-7C39-4775-AC9A-18AFD6B6B9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A5D3F2-9C3A-4B82-B305-17AACE492F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261244-1268-49F8-BEF7-70A3F92FCB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82908-687C-45E0-9229-F39DC28C7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376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88A10B-6B78-4708-8910-DE72A6A557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AB4E5A-60CD-4394-8477-9786B1F744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BA1807-4BBC-4939-B2D1-220CF86AC2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C455C2-1F9E-4605-BB63-C9485090BC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49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C88AACD-3E8E-4CF0-BF81-0129EC0364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C53E747-9EBB-477A-A645-C69BE130C2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A4D4D81-DD96-4AA2-A546-E99BD2E9B50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29BE35E-F160-49EB-8EA5-190EAC3EDD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DC43FF2-6258-4CE7-A762-D100458444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BD34C6-DC73-49FD-BDEB-D4F05F41E74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>
            <a:extLst>
              <a:ext uri="{FF2B5EF4-FFF2-40B4-BE49-F238E27FC236}">
                <a16:creationId xmlns:a16="http://schemas.microsoft.com/office/drawing/2014/main" id="{DEA63658-DC7D-4D53-A1D8-FEAE38C4A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1F9E11F-B169-4405-99E0-4A304D16B859}" type="slidenum">
              <a:rPr lang="en-US" altLang="en-US" sz="1400"/>
              <a:pPr/>
              <a:t>1</a:t>
            </a:fld>
            <a:endParaRPr lang="en-US" altLang="en-US" sz="1400"/>
          </a:p>
        </p:txBody>
      </p:sp>
      <p:sp>
        <p:nvSpPr>
          <p:cNvPr id="3075" name="Rectangle 3074">
            <a:extLst>
              <a:ext uri="{FF2B5EF4-FFF2-40B4-BE49-F238E27FC236}">
                <a16:creationId xmlns:a16="http://schemas.microsoft.com/office/drawing/2014/main" id="{3ECB2BC8-FA95-4060-9017-B96E5CD66FD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  <a:effectLst>
            <a:outerShdw dist="35921" dir="2700000" algn="ctr" rotWithShape="0">
              <a:schemeClr val="accent2"/>
            </a:outerShdw>
          </a:effectLst>
        </p:spPr>
        <p:txBody>
          <a:bodyPr anchor="ctr"/>
          <a:lstStyle/>
          <a:p>
            <a:pPr>
              <a:lnSpc>
                <a:spcPct val="120000"/>
              </a:lnSpc>
            </a:pPr>
            <a:r>
              <a:rPr lang="en-US" altLang="en-US" sz="4000" dirty="0">
                <a:solidFill>
                  <a:srgbClr val="FF3300"/>
                </a:solidFill>
                <a:latin typeface="Arial" panose="020B0604020202020204" pitchFamily="34" charset="0"/>
              </a:rPr>
              <a:t>The Five Temptations of  a CEO</a:t>
            </a:r>
            <a:br>
              <a:rPr lang="en-US" altLang="en-US" sz="4000" dirty="0">
                <a:solidFill>
                  <a:srgbClr val="FF3300"/>
                </a:solidFill>
                <a:latin typeface="Arial" panose="020B0604020202020204" pitchFamily="34" charset="0"/>
              </a:rPr>
            </a:br>
            <a:r>
              <a:rPr lang="en-US" altLang="en-US" sz="3600" dirty="0">
                <a:solidFill>
                  <a:srgbClr val="FF3300"/>
                </a:solidFill>
                <a:latin typeface="Arial" panose="020B0604020202020204" pitchFamily="34" charset="0"/>
              </a:rPr>
              <a:t>by Patrick Lencioni</a:t>
            </a:r>
            <a:endParaRPr lang="en-US" altLang="en-US" sz="3600" dirty="0"/>
          </a:p>
        </p:txBody>
      </p:sp>
      <p:sp>
        <p:nvSpPr>
          <p:cNvPr id="3076" name="Rectangle 3075">
            <a:extLst>
              <a:ext uri="{FF2B5EF4-FFF2-40B4-BE49-F238E27FC236}">
                <a16:creationId xmlns:a16="http://schemas.microsoft.com/office/drawing/2014/main" id="{CC0982D1-9419-48CD-8B5F-CC9EAA4D0B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94044"/>
            <a:ext cx="6400800" cy="1752600"/>
          </a:xfrm>
        </p:spPr>
        <p:txBody>
          <a:bodyPr/>
          <a:lstStyle/>
          <a:p>
            <a:r>
              <a:rPr lang="en-US" altLang="en-US" sz="3200" dirty="0"/>
              <a:t>Book Summary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>
            <a:extLst>
              <a:ext uri="{FF2B5EF4-FFF2-40B4-BE49-F238E27FC236}">
                <a16:creationId xmlns:a16="http://schemas.microsoft.com/office/drawing/2014/main" id="{EC9CED76-6974-40D8-8F14-002132132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1A5AD6B-70B9-442F-A649-77590DE1E9E0}" type="slidenum">
              <a:rPr lang="en-US" altLang="en-US" sz="1400"/>
              <a:pPr/>
              <a:t>2</a:t>
            </a:fld>
            <a:endParaRPr lang="en-US" altLang="en-US" sz="1400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B33A8745-144F-4094-AA5F-36F62988C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66800"/>
            <a:ext cx="8305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chemeClr val="accent2"/>
                </a:solidFill>
              </a:rPr>
              <a:t>Temptation 1 : Choosing invulnerability over trust</a:t>
            </a:r>
            <a:endParaRPr lang="en-US" altLang="en-US" b="1" u="sng"/>
          </a:p>
        </p:txBody>
      </p:sp>
      <p:sp>
        <p:nvSpPr>
          <p:cNvPr id="4100" name="Text Box 3">
            <a:extLst>
              <a:ext uri="{FF2B5EF4-FFF2-40B4-BE49-F238E27FC236}">
                <a16:creationId xmlns:a16="http://schemas.microsoft.com/office/drawing/2014/main" id="{1233B18D-480A-4BA1-BAA3-36EB9DA19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solidFill>
                  <a:srgbClr val="FF3300"/>
                </a:solidFill>
              </a:rPr>
              <a:t>Overcoming the Five Temptations</a:t>
            </a:r>
            <a:endParaRPr lang="en-US" alt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47DDFDB1-A2DC-4605-84D3-D4A7559D3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00200"/>
            <a:ext cx="77724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/>
              <a:t>  Do you have a hard time admitting when you’re wrong?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/>
              <a:t>  Do you fear that your direct reports want your job?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/>
              <a:t>  Do you try to keep your greatest weaknesses secret from your direct reports?</a:t>
            </a:r>
          </a:p>
        </p:txBody>
      </p:sp>
      <p:sp>
        <p:nvSpPr>
          <p:cNvPr id="4102" name="Text Box 5">
            <a:extLst>
              <a:ext uri="{FF2B5EF4-FFF2-40B4-BE49-F238E27FC236}">
                <a16:creationId xmlns:a16="http://schemas.microsoft.com/office/drawing/2014/main" id="{36A86AF3-DBD1-4BA6-A2AD-7AF98F5CF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667000"/>
            <a:ext cx="4191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chemeClr val="accent2"/>
                </a:solidFill>
              </a:rPr>
              <a:t>Rationale</a:t>
            </a:r>
            <a:endParaRPr lang="en-US" altLang="en-US"/>
          </a:p>
        </p:txBody>
      </p:sp>
      <p:sp>
        <p:nvSpPr>
          <p:cNvPr id="4103" name="Text Box 6">
            <a:extLst>
              <a:ext uri="{FF2B5EF4-FFF2-40B4-BE49-F238E27FC236}">
                <a16:creationId xmlns:a16="http://schemas.microsoft.com/office/drawing/2014/main" id="{5B4FF0F1-7609-4559-8624-1BA2DE7D7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200400"/>
            <a:ext cx="7772400" cy="193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/>
              <a:t>  Great CEOs understand that an organization’s results, not the appearance of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800"/>
              <a:t>   being smart, are their ultimate measure of success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/>
              <a:t>  CEOs should put their weaknesses on the table and invite others to help them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800"/>
              <a:t>   minimize those weaknesses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/>
              <a:t>  Admitting weaknesses must be sincere -- CEO’s must be willing to tolerate a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800"/>
              <a:t>   degree of fear and pain </a:t>
            </a:r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7B3F2CCA-957F-4613-9E2C-171F23F17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64008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/>
              <a:t>Source : Lencioni, Patrick.  </a:t>
            </a:r>
            <a:r>
              <a:rPr lang="en-US" altLang="en-US" sz="1200" i="1"/>
              <a:t>The Five Temptations of a CEO</a:t>
            </a:r>
            <a:r>
              <a:rPr lang="en-US" altLang="en-US" sz="1200"/>
              <a:t>.  San Francisco : Jossey-Bass, Inc. Publishers.  1998.</a:t>
            </a:r>
            <a:endParaRPr lang="en-US" altLang="en-US" sz="1100"/>
          </a:p>
        </p:txBody>
      </p:sp>
      <p:graphicFrame>
        <p:nvGraphicFramePr>
          <p:cNvPr id="4105" name="Object 11">
            <a:extLst>
              <a:ext uri="{FF2B5EF4-FFF2-40B4-BE49-F238E27FC236}">
                <a16:creationId xmlns:a16="http://schemas.microsoft.com/office/drawing/2014/main" id="{954405D0-A88B-4AB1-85F0-5CFC247C31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86600" y="1066800"/>
          <a:ext cx="7016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lip" r:id="rId3" imgW="2646630" imgH="3453897" progId="MS_ClipArt_Gallery.5">
                  <p:embed/>
                </p:oleObj>
              </mc:Choice>
              <mc:Fallback>
                <p:oleObj name="Clip" r:id="rId3" imgW="2646630" imgH="3453897" progId="MS_ClipArt_Gallery.5">
                  <p:embed/>
                  <p:pic>
                    <p:nvPicPr>
                      <p:cNvPr id="4105" name="Object 11">
                        <a:extLst>
                          <a:ext uri="{FF2B5EF4-FFF2-40B4-BE49-F238E27FC236}">
                            <a16:creationId xmlns:a16="http://schemas.microsoft.com/office/drawing/2014/main" id="{954405D0-A88B-4AB1-85F0-5CFC247C31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066800"/>
                        <a:ext cx="7016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>
            <a:extLst>
              <a:ext uri="{FF2B5EF4-FFF2-40B4-BE49-F238E27FC236}">
                <a16:creationId xmlns:a16="http://schemas.microsoft.com/office/drawing/2014/main" id="{35ED1180-5514-4B89-9867-B66BB772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9E3A44D-B9E0-4BAB-8B32-82A7272ABE53}" type="slidenum">
              <a:rPr lang="en-US" altLang="en-US" sz="1400"/>
              <a:pPr/>
              <a:t>3</a:t>
            </a:fld>
            <a:endParaRPr lang="en-US" altLang="en-US" sz="1400"/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200BA83C-9CA3-413E-B01F-FFCF5D7CC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solidFill>
                  <a:srgbClr val="FF3300"/>
                </a:solidFill>
              </a:rPr>
              <a:t>Overcoming the Five Temptations</a:t>
            </a:r>
            <a:endParaRPr lang="en-US" altLang="en-US"/>
          </a:p>
        </p:txBody>
      </p:sp>
      <p:sp>
        <p:nvSpPr>
          <p:cNvPr id="5124" name="Text Box 3">
            <a:extLst>
              <a:ext uri="{FF2B5EF4-FFF2-40B4-BE49-F238E27FC236}">
                <a16:creationId xmlns:a16="http://schemas.microsoft.com/office/drawing/2014/main" id="{65F123C4-EDA8-4D9F-9B37-3865F8D80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66800"/>
            <a:ext cx="8305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chemeClr val="accent2"/>
                </a:solidFill>
              </a:rPr>
              <a:t>Temptation 2: Choosing harmony over productive conflict</a:t>
            </a:r>
            <a:endParaRPr lang="en-US" altLang="en-US" b="1" u="sng"/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4679685D-6552-4760-99DD-2B2423187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00200"/>
            <a:ext cx="77724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/>
              <a:t>  Do you prefer your meetings to be pleasant and enjoyable?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/>
              <a:t>  Are your meetings boring?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/>
              <a:t>  Do you get uncomfortable at meetings if your direct reports argue?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/>
              <a:t>  Do you often make peace or try to reconcile direct reports who are at odds with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800"/>
              <a:t>   one another?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8B345A82-0690-4BC0-8750-165DE4D94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200400"/>
            <a:ext cx="4191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chemeClr val="accent2"/>
                </a:solidFill>
              </a:rPr>
              <a:t>Rationale</a:t>
            </a:r>
            <a:endParaRPr lang="en-US" altLang="en-US"/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23DC1E52-5104-42E1-84B7-9D33CFCD6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733800"/>
            <a:ext cx="77724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/>
              <a:t> </a:t>
            </a:r>
            <a:r>
              <a:rPr lang="en-US" altLang="en-US" sz="1600"/>
              <a:t> </a:t>
            </a:r>
            <a:r>
              <a:rPr lang="en-US" altLang="en-US" sz="1800"/>
              <a:t> Every meeting has conflict -- productive executive meetings should involve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800"/>
              <a:t>     passionate, critical discussions that leave the participants feeling exhausted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/>
              <a:t>  If a CEO consistently “makes peace” between impassioned executives during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800"/>
              <a:t>   meetings, then executives will begin to think that pleasant, agreeable (and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800"/>
              <a:t>   boring) meetings are preferred to productive ones</a:t>
            </a:r>
          </a:p>
        </p:txBody>
      </p:sp>
      <p:sp>
        <p:nvSpPr>
          <p:cNvPr id="5128" name="Text Box 9">
            <a:extLst>
              <a:ext uri="{FF2B5EF4-FFF2-40B4-BE49-F238E27FC236}">
                <a16:creationId xmlns:a16="http://schemas.microsoft.com/office/drawing/2014/main" id="{9C17D0AB-8264-4F9A-9350-9C07AA0A1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64008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/>
              <a:t>Source : Lencioni, Patrick.  </a:t>
            </a:r>
            <a:r>
              <a:rPr lang="en-US" altLang="en-US" sz="1200" i="1"/>
              <a:t>The Five Temptations of a CEO</a:t>
            </a:r>
            <a:r>
              <a:rPr lang="en-US" altLang="en-US" sz="1200"/>
              <a:t>.  San Francisco : Jossey-Bass, Inc. Publishers.  1998.</a:t>
            </a:r>
            <a:endParaRPr lang="en-US" altLang="en-US" sz="1100"/>
          </a:p>
        </p:txBody>
      </p:sp>
      <p:graphicFrame>
        <p:nvGraphicFramePr>
          <p:cNvPr id="5129" name="Object 10">
            <a:extLst>
              <a:ext uri="{FF2B5EF4-FFF2-40B4-BE49-F238E27FC236}">
                <a16:creationId xmlns:a16="http://schemas.microsoft.com/office/drawing/2014/main" id="{F379F69D-375D-496B-AEA8-C4F3079761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48600" y="1143000"/>
          <a:ext cx="9144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Clip" r:id="rId3" imgW="1808683" imgH="1534363" progId="MS_ClipArt_Gallery.5">
                  <p:embed/>
                </p:oleObj>
              </mc:Choice>
              <mc:Fallback>
                <p:oleObj name="Clip" r:id="rId3" imgW="1808683" imgH="1534363" progId="MS_ClipArt_Gallery.5">
                  <p:embed/>
                  <p:pic>
                    <p:nvPicPr>
                      <p:cNvPr id="5129" name="Object 10">
                        <a:extLst>
                          <a:ext uri="{FF2B5EF4-FFF2-40B4-BE49-F238E27FC236}">
                            <a16:creationId xmlns:a16="http://schemas.microsoft.com/office/drawing/2014/main" id="{F379F69D-375D-496B-AEA8-C4F3079761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1143000"/>
                        <a:ext cx="914400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>
            <a:extLst>
              <a:ext uri="{FF2B5EF4-FFF2-40B4-BE49-F238E27FC236}">
                <a16:creationId xmlns:a16="http://schemas.microsoft.com/office/drawing/2014/main" id="{44D40E13-E4C9-4D62-980B-732826907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2B4BA29-DD4B-43B8-9837-D630331CCF28}" type="slidenum">
              <a:rPr lang="en-US" altLang="en-US" sz="1400"/>
              <a:pPr/>
              <a:t>4</a:t>
            </a:fld>
            <a:endParaRPr lang="en-US" altLang="en-US" sz="1400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DE0747C5-C023-4830-854E-6E8572128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solidFill>
                  <a:srgbClr val="FF3300"/>
                </a:solidFill>
              </a:rPr>
              <a:t>Overcoming the Five Temptations</a:t>
            </a:r>
            <a:endParaRPr lang="en-US" altLang="en-US"/>
          </a:p>
        </p:txBody>
      </p:sp>
      <p:sp>
        <p:nvSpPr>
          <p:cNvPr id="6148" name="Text Box 3">
            <a:extLst>
              <a:ext uri="{FF2B5EF4-FFF2-40B4-BE49-F238E27FC236}">
                <a16:creationId xmlns:a16="http://schemas.microsoft.com/office/drawing/2014/main" id="{1E49ABBC-C590-4C31-95FD-C5C25D567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66800"/>
            <a:ext cx="8305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chemeClr val="accent2"/>
                </a:solidFill>
              </a:rPr>
              <a:t>Temptation 3 : Choosing certainty over clarity</a:t>
            </a:r>
            <a:endParaRPr lang="en-US" altLang="en-US" b="1" u="sng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07779BA0-3C7C-4803-AB58-70EC9D31A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00200"/>
            <a:ext cx="7772400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/>
              <a:t>  Do you pride yourself on being intellectually precise?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/>
              <a:t>  Do you prefer to wait for more information rather than to make a decision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800" dirty="0"/>
              <a:t>    without all of the facts?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 dirty="0"/>
              <a:t>  Do you enjoy debating details with your direct reports during meetings?</a:t>
            </a:r>
          </a:p>
        </p:txBody>
      </p:sp>
      <p:sp>
        <p:nvSpPr>
          <p:cNvPr id="6150" name="Text Box 5">
            <a:extLst>
              <a:ext uri="{FF2B5EF4-FFF2-40B4-BE49-F238E27FC236}">
                <a16:creationId xmlns:a16="http://schemas.microsoft.com/office/drawing/2014/main" id="{22C922E0-1931-45E3-B61B-1855F9A16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971800"/>
            <a:ext cx="4191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chemeClr val="accent2"/>
                </a:solidFill>
              </a:rPr>
              <a:t>Rationale</a:t>
            </a:r>
            <a:endParaRPr lang="en-US" altLang="en-US"/>
          </a:p>
        </p:txBody>
      </p:sp>
      <p:sp>
        <p:nvSpPr>
          <p:cNvPr id="6151" name="Text Box 6">
            <a:extLst>
              <a:ext uri="{FF2B5EF4-FFF2-40B4-BE49-F238E27FC236}">
                <a16:creationId xmlns:a16="http://schemas.microsoft.com/office/drawing/2014/main" id="{98AEE30B-F5C7-4162-B2DA-B7B60E077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505200"/>
            <a:ext cx="77724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/>
              <a:t>  A CEO’s success has more to do with personal and behavioral discipline than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800"/>
              <a:t>    with intellectual skills</a:t>
            </a:r>
            <a:endParaRPr lang="en-US" altLang="en-US" sz="1600"/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/>
              <a:t>  Debates over the finer points of decision making wastes time and creates a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800"/>
              <a:t>    climate of excessive analysis and over-intellectualization of tactical issues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/>
              <a:t>  </a:t>
            </a:r>
            <a:r>
              <a:rPr lang="en-US" altLang="en-US" sz="1800" b="1"/>
              <a:t>CEO’s cannot afford to be </a:t>
            </a:r>
            <a:r>
              <a:rPr lang="en-US" altLang="en-US" sz="1800" b="1" i="1"/>
              <a:t>overly </a:t>
            </a:r>
            <a:r>
              <a:rPr lang="en-US" altLang="en-US" sz="1800" b="1"/>
              <a:t>precise</a:t>
            </a:r>
            <a:endParaRPr lang="en-US" altLang="en-US" sz="1800"/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B8B0087F-8DD9-49E7-AAF4-75A298DCD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64008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/>
              <a:t>Source : Lencioni, Patrick.  </a:t>
            </a:r>
            <a:r>
              <a:rPr lang="en-US" altLang="en-US" sz="1200" i="1"/>
              <a:t>The Five Temptations of a CEO</a:t>
            </a:r>
            <a:r>
              <a:rPr lang="en-US" altLang="en-US" sz="1200"/>
              <a:t>.  San Francisco : Jossey-Bass, Inc. Publishers.  1998.</a:t>
            </a:r>
            <a:endParaRPr lang="en-US" altLang="en-US" sz="1100"/>
          </a:p>
        </p:txBody>
      </p:sp>
      <p:graphicFrame>
        <p:nvGraphicFramePr>
          <p:cNvPr id="6153" name="Object 10">
            <a:extLst>
              <a:ext uri="{FF2B5EF4-FFF2-40B4-BE49-F238E27FC236}">
                <a16:creationId xmlns:a16="http://schemas.microsoft.com/office/drawing/2014/main" id="{83244DDE-1CA4-4427-A201-EFF14B39BD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05600" y="990600"/>
          <a:ext cx="7667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Clip" r:id="rId3" imgW="1645920" imgH="1801368" progId="MS_ClipArt_Gallery.5">
                  <p:embed/>
                </p:oleObj>
              </mc:Choice>
              <mc:Fallback>
                <p:oleObj name="Clip" r:id="rId3" imgW="1645920" imgH="1801368" progId="MS_ClipArt_Gallery.5">
                  <p:embed/>
                  <p:pic>
                    <p:nvPicPr>
                      <p:cNvPr id="6153" name="Object 10">
                        <a:extLst>
                          <a:ext uri="{FF2B5EF4-FFF2-40B4-BE49-F238E27FC236}">
                            <a16:creationId xmlns:a16="http://schemas.microsoft.com/office/drawing/2014/main" id="{83244DDE-1CA4-4427-A201-EFF14B39BD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990600"/>
                        <a:ext cx="76676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>
            <a:extLst>
              <a:ext uri="{FF2B5EF4-FFF2-40B4-BE49-F238E27FC236}">
                <a16:creationId xmlns:a16="http://schemas.microsoft.com/office/drawing/2014/main" id="{D6779049-06C4-4D17-B90C-7704EC006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29951E3-9737-4019-A2DB-953A7EFE26F5}" type="slidenum">
              <a:rPr lang="en-US" altLang="en-US" sz="1400"/>
              <a:pPr/>
              <a:t>5</a:t>
            </a:fld>
            <a:endParaRPr lang="en-US" altLang="en-US" sz="1400"/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1A1B0727-46F4-4EBB-8292-6CA832E4E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solidFill>
                  <a:srgbClr val="FF3300"/>
                </a:solidFill>
              </a:rPr>
              <a:t>Overcoming the Five Temptations</a:t>
            </a:r>
            <a:endParaRPr lang="en-US" altLang="en-US"/>
          </a:p>
        </p:txBody>
      </p:sp>
      <p:sp>
        <p:nvSpPr>
          <p:cNvPr id="7172" name="Text Box 3">
            <a:extLst>
              <a:ext uri="{FF2B5EF4-FFF2-40B4-BE49-F238E27FC236}">
                <a16:creationId xmlns:a16="http://schemas.microsoft.com/office/drawing/2014/main" id="{AC0ECAD5-49B0-4E54-B125-A7A4E6938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66800"/>
            <a:ext cx="8305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chemeClr val="accent2"/>
                </a:solidFill>
              </a:rPr>
              <a:t>Temptation 4 : Choosing popularity over accountability</a:t>
            </a:r>
            <a:endParaRPr lang="en-US" altLang="en-US" b="1" u="sng"/>
          </a:p>
        </p:txBody>
      </p:sp>
      <p:sp>
        <p:nvSpPr>
          <p:cNvPr id="7173" name="Text Box 4">
            <a:extLst>
              <a:ext uri="{FF2B5EF4-FFF2-40B4-BE49-F238E27FC236}">
                <a16:creationId xmlns:a16="http://schemas.microsoft.com/office/drawing/2014/main" id="{1236EAFD-466F-4C18-B265-8911C1C8B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00200"/>
            <a:ext cx="7772400" cy="193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/>
              <a:t>  Do you consider yourself to be a close friend of your direct reports?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/>
              <a:t>  Does it bother you to the point of distraction if they are unhappy with you?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/>
              <a:t>  Do you often find yourself reluctant to give negative feedback to your direct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800"/>
              <a:t>    reports?  Do you water down negative feedback to make it more palatable?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/>
              <a:t>  Do you often vent to them about issues in the organization?  For example, do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800"/>
              <a:t>   you refer to your staff as “we” and other employees as “they”?</a:t>
            </a:r>
          </a:p>
        </p:txBody>
      </p:sp>
      <p:sp>
        <p:nvSpPr>
          <p:cNvPr id="7174" name="Text Box 5">
            <a:extLst>
              <a:ext uri="{FF2B5EF4-FFF2-40B4-BE49-F238E27FC236}">
                <a16:creationId xmlns:a16="http://schemas.microsoft.com/office/drawing/2014/main" id="{E78DE671-99B6-419D-87AA-36798E23D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05200"/>
            <a:ext cx="4191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chemeClr val="accent2"/>
                </a:solidFill>
              </a:rPr>
              <a:t>Rationale</a:t>
            </a:r>
            <a:endParaRPr lang="en-US" altLang="en-US"/>
          </a:p>
        </p:txBody>
      </p:sp>
      <p:sp>
        <p:nvSpPr>
          <p:cNvPr id="7175" name="Text Box 6">
            <a:extLst>
              <a:ext uri="{FF2B5EF4-FFF2-40B4-BE49-F238E27FC236}">
                <a16:creationId xmlns:a16="http://schemas.microsoft.com/office/drawing/2014/main" id="{CF028411-5AC6-4099-B4F9-4DC638F307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038600"/>
            <a:ext cx="7772400" cy="226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/>
              <a:t> </a:t>
            </a:r>
            <a:r>
              <a:rPr lang="en-US" altLang="en-US" sz="1600"/>
              <a:t> </a:t>
            </a:r>
            <a:r>
              <a:rPr lang="en-US" altLang="en-US" sz="1800"/>
              <a:t>CEO’s must be able to separate the success of personal relationships from their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800"/>
              <a:t>   sense of self-esteem and personal happiness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/>
              <a:t>  The slightest reluctance to hold someone accountable for their behavior on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800"/>
              <a:t>   account of friendship can lead to negative reactions from others who perceive it 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800"/>
              <a:t>   as unfairness or favoritism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/>
              <a:t>  Venting frustrations to direct reports can lead to politics among the executive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800"/>
              <a:t>    team and undermine the team’s objective understanding of their own actions</a:t>
            </a:r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3143D590-8BB0-4E05-826C-A2A3ACB68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64008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/>
              <a:t>Source : Lencioni, Patrick.  </a:t>
            </a:r>
            <a:r>
              <a:rPr lang="en-US" altLang="en-US" sz="1200" i="1"/>
              <a:t>The Five Temptations of a CEO</a:t>
            </a:r>
            <a:r>
              <a:rPr lang="en-US" altLang="en-US" sz="1200"/>
              <a:t>.  San Francisco : Jossey-Bass, Inc. Publishers.  1998.</a:t>
            </a:r>
            <a:endParaRPr lang="en-US" altLang="en-US" sz="1100"/>
          </a:p>
        </p:txBody>
      </p:sp>
      <p:graphicFrame>
        <p:nvGraphicFramePr>
          <p:cNvPr id="7177" name="Object 10">
            <a:extLst>
              <a:ext uri="{FF2B5EF4-FFF2-40B4-BE49-F238E27FC236}">
                <a16:creationId xmlns:a16="http://schemas.microsoft.com/office/drawing/2014/main" id="{13792D52-F2DF-43BB-804D-4188669843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99375" y="900113"/>
          <a:ext cx="106362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Clip" r:id="rId3" imgW="1814170" imgH="1403604" progId="MS_ClipArt_Gallery.5">
                  <p:embed/>
                </p:oleObj>
              </mc:Choice>
              <mc:Fallback>
                <p:oleObj name="Clip" r:id="rId3" imgW="1814170" imgH="1403604" progId="MS_ClipArt_Gallery.5">
                  <p:embed/>
                  <p:pic>
                    <p:nvPicPr>
                      <p:cNvPr id="7177" name="Object 10">
                        <a:extLst>
                          <a:ext uri="{FF2B5EF4-FFF2-40B4-BE49-F238E27FC236}">
                            <a16:creationId xmlns:a16="http://schemas.microsoft.com/office/drawing/2014/main" id="{13792D52-F2DF-43BB-804D-4188669843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75" y="900113"/>
                        <a:ext cx="1063625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>
            <a:extLst>
              <a:ext uri="{FF2B5EF4-FFF2-40B4-BE49-F238E27FC236}">
                <a16:creationId xmlns:a16="http://schemas.microsoft.com/office/drawing/2014/main" id="{C26AB1A6-F9B3-47FF-9ADF-0B79828E5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9E0F7BA-F420-4B2C-927D-0ACF1271C613}" type="slidenum">
              <a:rPr lang="en-US" altLang="en-US" sz="1400"/>
              <a:pPr/>
              <a:t>6</a:t>
            </a:fld>
            <a:endParaRPr lang="en-US" altLang="en-US" sz="1400"/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EBD3531B-69DF-4FD5-BAF5-71E1A7930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solidFill>
                  <a:srgbClr val="FF3300"/>
                </a:solidFill>
              </a:rPr>
              <a:t>Overcoming the Five Temptations</a:t>
            </a:r>
            <a:endParaRPr lang="en-US" altLang="en-US"/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47545376-3201-4C86-A5B1-E1975CD4D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66800"/>
            <a:ext cx="8305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chemeClr val="accent2"/>
                </a:solidFill>
              </a:rPr>
              <a:t>Temptation 5 : Choosing status over results</a:t>
            </a:r>
            <a:endParaRPr lang="en-US" altLang="en-US" b="1" u="sng"/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35663712-E43A-440E-9E36-F3A629B28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00200"/>
            <a:ext cx="77724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/>
              <a:t>  Do you personally consider it a professional failure when your         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800"/>
              <a:t>    organization fails to meet its objectives?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/>
              <a:t>  Do you often wonder, </a:t>
            </a:r>
            <a:r>
              <a:rPr lang="en-US" altLang="en-US" sz="1800" i="1"/>
              <a:t>What’s next?  What will I do to top this in my career?</a:t>
            </a:r>
            <a:endParaRPr lang="en-US" altLang="en-US" sz="1800"/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/>
              <a:t>  Would it bother you greatly if your company exceeded its objectives but you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800"/>
              <a:t>   remained somewhat anonymous relative to your peers in the industry?</a:t>
            </a: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92B572F6-8C92-4675-8286-8DDDF9F48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200400"/>
            <a:ext cx="4191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b="1" u="sng">
                <a:solidFill>
                  <a:schemeClr val="accent2"/>
                </a:solidFill>
              </a:rPr>
              <a:t>Rationale</a:t>
            </a:r>
            <a:endParaRPr lang="en-US" altLang="en-US"/>
          </a:p>
        </p:txBody>
      </p:sp>
      <p:sp>
        <p:nvSpPr>
          <p:cNvPr id="8199" name="Text Box 8">
            <a:extLst>
              <a:ext uri="{FF2B5EF4-FFF2-40B4-BE49-F238E27FC236}">
                <a16:creationId xmlns:a16="http://schemas.microsoft.com/office/drawing/2014/main" id="{ADB3EC23-81E0-452A-BFBD-3B6E7D68F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733800"/>
            <a:ext cx="7772400" cy="193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/>
              <a:t> </a:t>
            </a:r>
            <a:r>
              <a:rPr lang="en-US" altLang="en-US" sz="1600"/>
              <a:t> </a:t>
            </a:r>
            <a:r>
              <a:rPr lang="en-US" altLang="en-US" sz="1800"/>
              <a:t>Organization success and personal-professional success are one and the same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/>
              <a:t>  CEO’s must ultimately judge their success by the results on the bottom line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/>
              <a:t>  Pronounced concern for the “next step” indicates that success is being measured 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800"/>
              <a:t>    in terms of career advancement rather than current performance 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1800"/>
              <a:t>   Successful CEOs are ones that do not worry about public recognition - they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800"/>
              <a:t>    focus on achieving results and are praised accordingly</a:t>
            </a:r>
          </a:p>
        </p:txBody>
      </p:sp>
      <p:sp>
        <p:nvSpPr>
          <p:cNvPr id="8200" name="Text Box 10">
            <a:extLst>
              <a:ext uri="{FF2B5EF4-FFF2-40B4-BE49-F238E27FC236}">
                <a16:creationId xmlns:a16="http://schemas.microsoft.com/office/drawing/2014/main" id="{633D6FA2-9CD3-46D5-8773-2F506B9F1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64008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/>
              <a:t>Source : Lencioni, Patrick.  </a:t>
            </a:r>
            <a:r>
              <a:rPr lang="en-US" altLang="en-US" sz="1200" i="1"/>
              <a:t>The Five Temptations of a CEO</a:t>
            </a:r>
            <a:r>
              <a:rPr lang="en-US" altLang="en-US" sz="1200"/>
              <a:t>.  San Francisco : Jossey-Bass, Inc. Publishers.  1998.</a:t>
            </a:r>
            <a:endParaRPr lang="en-US" altLang="en-US" sz="1100"/>
          </a:p>
        </p:txBody>
      </p:sp>
      <p:graphicFrame>
        <p:nvGraphicFramePr>
          <p:cNvPr id="8201" name="Object 12">
            <a:extLst>
              <a:ext uri="{FF2B5EF4-FFF2-40B4-BE49-F238E27FC236}">
                <a16:creationId xmlns:a16="http://schemas.microsoft.com/office/drawing/2014/main" id="{93088E47-7808-4895-AD49-3739D3F15B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86600" y="990600"/>
          <a:ext cx="91440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Clip" r:id="rId3" imgW="2744709" imgH="2507810" progId="MS_ClipArt_Gallery.5">
                  <p:embed/>
                </p:oleObj>
              </mc:Choice>
              <mc:Fallback>
                <p:oleObj name="Clip" r:id="rId3" imgW="2744709" imgH="2507810" progId="MS_ClipArt_Gallery.5">
                  <p:embed/>
                  <p:pic>
                    <p:nvPicPr>
                      <p:cNvPr id="8201" name="Object 12">
                        <a:extLst>
                          <a:ext uri="{FF2B5EF4-FFF2-40B4-BE49-F238E27FC236}">
                            <a16:creationId xmlns:a16="http://schemas.microsoft.com/office/drawing/2014/main" id="{93088E47-7808-4895-AD49-3739D3F15B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990600"/>
                        <a:ext cx="914400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>
            <a:extLst>
              <a:ext uri="{FF2B5EF4-FFF2-40B4-BE49-F238E27FC236}">
                <a16:creationId xmlns:a16="http://schemas.microsoft.com/office/drawing/2014/main" id="{BE3BEFDE-2D82-433F-B454-25A280531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6005215-1F1A-4777-BAC5-7D8CD54EFF5D}" type="slidenum">
              <a:rPr lang="en-US" altLang="en-US" sz="1400"/>
              <a:pPr/>
              <a:t>7</a:t>
            </a:fld>
            <a:endParaRPr lang="en-US" altLang="en-US" sz="1400"/>
          </a:p>
        </p:txBody>
      </p:sp>
      <p:pic>
        <p:nvPicPr>
          <p:cNvPr id="9219" name="Picture 22">
            <a:extLst>
              <a:ext uri="{FF2B5EF4-FFF2-40B4-BE49-F238E27FC236}">
                <a16:creationId xmlns:a16="http://schemas.microsoft.com/office/drawing/2014/main" id="{014F821D-40B6-46A4-84D8-ECE3C69ED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990600"/>
            <a:ext cx="28194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0" name="Text Box 980">
            <a:extLst>
              <a:ext uri="{FF2B5EF4-FFF2-40B4-BE49-F238E27FC236}">
                <a16:creationId xmlns:a16="http://schemas.microsoft.com/office/drawing/2014/main" id="{6D54A2CE-8D44-4945-8FE9-AEBE43CD5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800">
                <a:solidFill>
                  <a:srgbClr val="FF3300"/>
                </a:solidFill>
              </a:rPr>
              <a:t>Overcoming the Five Temptations</a:t>
            </a:r>
            <a:endParaRPr lang="en-US" altLang="en-US" sz="3400"/>
          </a:p>
        </p:txBody>
      </p:sp>
      <p:sp>
        <p:nvSpPr>
          <p:cNvPr id="9221" name="Text Box 982">
            <a:extLst>
              <a:ext uri="{FF2B5EF4-FFF2-40B4-BE49-F238E27FC236}">
                <a16:creationId xmlns:a16="http://schemas.microsoft.com/office/drawing/2014/main" id="{67FCBDD1-FD56-45A7-A266-3D3292746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562600"/>
            <a:ext cx="2667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/>
              <a:t>Source : Lencioni, Patrick.  </a:t>
            </a:r>
            <a:r>
              <a:rPr lang="en-US" altLang="en-US" sz="1200" i="1"/>
              <a:t>The Five Temptations of a CEO</a:t>
            </a:r>
            <a:r>
              <a:rPr lang="en-US" altLang="en-US" sz="1200"/>
              <a:t>.  San Francisco : Jossey-Bass, Inc. Publishers.  1998.</a:t>
            </a:r>
            <a:endParaRPr lang="en-US" altLang="en-US" sz="1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Designs\SERENE.POT</Template>
  <TotalTime>334</TotalTime>
  <Words>845</Words>
  <Application>Microsoft Office PowerPoint</Application>
  <PresentationFormat>On-screen Show (4:3)</PresentationFormat>
  <Paragraphs>83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Times New Roman</vt:lpstr>
      <vt:lpstr>Arial</vt:lpstr>
      <vt:lpstr>Default Design</vt:lpstr>
      <vt:lpstr>Microsoft Clip Gallery</vt:lpstr>
      <vt:lpstr>The Five Temptations of  a CEO by Patrick Lencioni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Darren Miao</dc:creator>
  <cp:lastModifiedBy>Edward Robinson</cp:lastModifiedBy>
  <cp:revision>9</cp:revision>
  <cp:lastPrinted>2000-10-26T19:55:44Z</cp:lastPrinted>
  <dcterms:created xsi:type="dcterms:W3CDTF">2000-10-13T16:05:40Z</dcterms:created>
  <dcterms:modified xsi:type="dcterms:W3CDTF">2020-07-10T12:04:28Z</dcterms:modified>
</cp:coreProperties>
</file>