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4" r:id="rId3"/>
    <p:sldId id="256" r:id="rId4"/>
    <p:sldId id="257" r:id="rId5"/>
    <p:sldId id="258" r:id="rId6"/>
    <p:sldId id="259" r:id="rId7"/>
    <p:sldId id="263" r:id="rId8"/>
    <p:sldId id="260" r:id="rId9"/>
    <p:sldId id="261" r:id="rId10"/>
    <p:sldId id="262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D9659AC-A220-4469-801B-A79C54A20B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3E773E5-B84C-42F2-BEC2-F021C9BFDA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96F0868-F36D-4567-94D6-E04BDE38E7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4981E9D6-56C2-410F-BF35-D58C363602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145C5-3898-41B0-BF55-C03A77C52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D1A0DD-4279-4843-B63A-F3DA21123D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4E42606-3BEE-42E0-9A8A-2DB8399E7B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0AB8365-F1D6-457E-832C-3B103F0A2AA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2754015-9C01-4169-9CB7-8F1C3E1543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F4189E4-51A3-4369-9FDB-B737E3A1CF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1430B6AD-26E7-4563-8F78-30D35A6C74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06290C-2526-4E3F-9DAB-E1F00F52A5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5EE675D4-1ECE-4191-B099-08963624AE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557CE-4CEF-45F9-8B74-D91D7057465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BF1F835-3E8E-4C3B-BC24-6552BCD6B8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2167CE-97DC-488C-B038-C6C9785FA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99E7F-D215-41D7-8727-BDBB8EC19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43C7-159A-4745-890F-3821591AF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72366-79A0-4137-988E-509C36D6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4D90-CA86-4AD7-8EDD-8F060ACC9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8808F-1306-4EF3-9081-1267E70B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CAA7E-E3DD-4A23-BFFF-368A43CA36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65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1EA7-6679-4CE4-BB54-ABDBE8B0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9B75D-52C3-4CCB-88B7-13E9B4ADA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66D02-1418-4D80-91A5-B318777C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35A90-4446-40D0-8128-AB0073409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683FA-C240-4E5F-9936-317E812C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E5B44-1F38-4CD0-AB85-4623E59CA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0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EE5DA-284E-43EF-8CD7-DB75430A64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4805B-00A1-412D-964A-BFFAC82D5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1C7C5-11DC-44E0-A705-B9B742628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CD89D-9915-4EC1-9C0E-8EF45BFB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5CDF-536E-405A-A8B2-82BDF56E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E03C1-2815-43CD-8567-94FD42A66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54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F241D-AD14-43ED-B562-2C12D354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6D637-2EA7-41D8-A3D5-C34A3447D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D540D-837D-4422-878B-D891FAF8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BB741-2217-4A58-BFB7-0F36DB8C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5C368-15FB-446A-933D-D93472BE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70BD8-BD77-470C-8B1A-F90207E85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24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283C-37DC-4457-924E-11B6A769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80A42-C449-4EBD-A094-ACFC88F54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CD80F-AB0C-4262-95AF-9233E28C4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EFE4B-1C28-4A3C-815F-9FD0E8A6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AAE8C-583B-4A5F-AA10-437F8B18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C45A3-B5F9-43DF-B5BF-B1BC695EE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29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9F73-F626-4859-A180-95C5108B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94EEF-A89E-4677-B1D2-E567EBD79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C4E0B-99C7-4BBB-A977-04B2BE5A0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06218-9AFC-4109-9026-DEEB3475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F41EC-D503-4E3A-ACF7-86B8000E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C26C3-632B-494A-B9F4-EFE1A3A1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7F955-25BE-4AF4-A33D-738FCA07A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6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B782-21EB-417E-9FF5-131718C9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31D70-0BCA-4C4F-8195-2C357A9DA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F0AD1-77BC-44FC-90DB-E187F3915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11E89-4EB0-437B-9528-B7603758C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9FE915-CBEC-46F4-9381-B1EE02A3A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87449-EF95-4D84-AAE7-D7CF3FAA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69ACF-7C32-4474-A068-221FB69F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60B48-4720-46DD-917E-E11D187E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FBECA-9CB8-48B5-9902-89642B664A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44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63B3-6834-411E-8AE3-FF47B09D1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BBED21-DE8E-4BA7-9E87-E9994B8C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87451-4635-4459-A103-639AA8EE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36554-4EB7-4F31-BE50-A5BF11C3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79C5A-3B14-4D0C-8BF2-895CD7016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44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C900C-14D4-422D-A056-11733146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7AA7C-163E-4C47-A413-4D5A3B59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C940A-80C0-4EBF-A650-9B8E14B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C27FC-3C4B-4E93-BA8B-DCD86EDD9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50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4F1A-D161-49A5-959A-E2A86A624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22921-DD25-4A95-981C-9FA4B080A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551CD-F154-4EC0-ACFE-DF4E02CF1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80B8D-E9B3-4790-8426-CF0B7BDB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2E927-803E-4AFA-B3C9-F46DCCD2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20F33-E9CA-4E01-8661-564220D1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2229E-A94E-45DC-A62B-2B8CFAA5E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58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4DF55-6D96-4D6F-B9BE-53D579F0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434043-7F95-4404-AC57-58AB313A0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4EE14-6767-403D-9F94-A25B622D8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27A8D-3033-44DE-8D00-FF1DB602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89C74-4172-479B-9064-0C13F192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C70E9-FAE8-4337-B082-7AFACACA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A5910-165C-4A33-BD1C-676FC0116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77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D660BF-3BBB-41D5-9DE9-F8273FD41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0129CE-BEFA-4713-92F5-A382E4FEB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9D27A8-C362-4F1A-AD50-01AD1B3CC3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5763D04-2F24-42DC-934B-0F7F59AEBA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CC691D6-F3DC-4C1B-9771-F21BBA653E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EA242F-76F2-4B47-AC19-C8857E949A84}" type="slidenum">
              <a:rPr lang="en-US" altLang="en-US"/>
              <a:pPr/>
              <a:t>‹#›</a:t>
            </a:fld>
            <a:endParaRPr lang="en-US" altLang="en-US"/>
          </a:p>
        </p:txBody>
      </p:sp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BE468FF9-5807-45E4-85F7-FEF49C6B2C7B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0" y="6069013"/>
          <a:ext cx="8382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tmap Image" r:id="rId14" imgW="3029373" imgH="2847619" progId="Paint.Picture">
                  <p:embed/>
                </p:oleObj>
              </mc:Choice>
              <mc:Fallback>
                <p:oleObj name="Bitmap Image" r:id="rId14" imgW="3029373" imgH="2847619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69013"/>
                        <a:ext cx="8382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wmf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wmf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958F13B-117A-4A96-8AAA-FD6C419C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BF5-1995-474A-8A7C-9B20C3EF1AC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559530F-0C4B-4EE8-9E6F-8875185DF0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  <a:effectLst>
            <a:outerShdw dist="35921" dir="2700000" algn="ctr" rotWithShape="0">
              <a:schemeClr val="accent2"/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altLang="en-US" sz="4400" dirty="0">
                <a:solidFill>
                  <a:srgbClr val="FF3300"/>
                </a:solidFill>
                <a:latin typeface="Arial" panose="020B0604020202020204" pitchFamily="34" charset="0"/>
              </a:rPr>
              <a:t>Built to Last: </a:t>
            </a:r>
            <a:br>
              <a:rPr lang="en-US" altLang="en-US" sz="4400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4400" dirty="0">
                <a:solidFill>
                  <a:srgbClr val="FF3300"/>
                </a:solidFill>
                <a:latin typeface="Arial" panose="020B0604020202020204" pitchFamily="34" charset="0"/>
              </a:rPr>
              <a:t>Successful Habits of Visionary Companies</a:t>
            </a:r>
            <a:br>
              <a:rPr lang="en-US" altLang="en-US" sz="4400" dirty="0">
                <a:solidFill>
                  <a:srgbClr val="FF3300"/>
                </a:solidFill>
                <a:latin typeface="Arial" panose="020B0604020202020204" pitchFamily="34" charset="0"/>
              </a:rPr>
            </a:br>
            <a:br>
              <a:rPr lang="en-US" altLang="en-US" sz="4400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4400" dirty="0">
                <a:solidFill>
                  <a:srgbClr val="FF3300"/>
                </a:solidFill>
                <a:latin typeface="Arial" panose="020B0604020202020204" pitchFamily="34" charset="0"/>
              </a:rPr>
              <a:t>Summary Slides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EFFBAF5-51B7-4786-8AE9-D023F0AF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099E-9E7D-4223-93C0-39B88A54F78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86D17598-7FED-4B37-A873-17CE5E4C5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Core Ideologies in Visionary Companies</a:t>
            </a:r>
            <a:endParaRPr lang="en-US" alt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A6208D8D-D808-4E9E-AE29-FB5767A6D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6313418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 dirty="0"/>
              <a:t>Source : Collins, James C. And Jerry I. Porras.  </a:t>
            </a:r>
            <a:r>
              <a:rPr lang="en-US" altLang="en-US" sz="1100" i="1" dirty="0"/>
              <a:t>Built to Last : Successful Habits of Visionary </a:t>
            </a:r>
            <a:r>
              <a:rPr lang="en-US" altLang="en-US" sz="1100" i="1" dirty="0" err="1"/>
              <a:t>Companies</a:t>
            </a:r>
            <a:r>
              <a:rPr lang="en-US" altLang="en-US" sz="1100" dirty="0" err="1"/>
              <a:t>.New</a:t>
            </a:r>
            <a:r>
              <a:rPr lang="en-US" altLang="en-US" sz="1100" dirty="0"/>
              <a:t> York : </a:t>
            </a:r>
            <a:r>
              <a:rPr lang="en-US" altLang="en-US" sz="1100" dirty="0" err="1"/>
              <a:t>HarperBusiness</a:t>
            </a:r>
            <a:r>
              <a:rPr lang="en-US" altLang="en-US" sz="1100" dirty="0"/>
              <a:t>. 1994.</a:t>
            </a:r>
          </a:p>
        </p:txBody>
      </p:sp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C29DD30E-A890-4D73-8A68-FE5A028D57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7425" y="1676400"/>
          <a:ext cx="6985000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ocument" r:id="rId3" imgW="5630040" imgH="3643200" progId="Word.Document.8">
                  <p:embed/>
                </p:oleObj>
              </mc:Choice>
              <mc:Fallback>
                <p:oleObj name="Document" r:id="rId3" imgW="5630040" imgH="36432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676400"/>
                        <a:ext cx="6985000" cy="451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>
            <a:extLst>
              <a:ext uri="{FF2B5EF4-FFF2-40B4-BE49-F238E27FC236}">
                <a16:creationId xmlns:a16="http://schemas.microsoft.com/office/drawing/2014/main" id="{8C4703D6-67E2-45CA-8901-A77E260D0C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228600"/>
          <a:ext cx="5857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lip" r:id="rId5" imgW="1773000" imgH="1847880" progId="MS_ClipArt_Gallery.5">
                  <p:embed/>
                </p:oleObj>
              </mc:Choice>
              <mc:Fallback>
                <p:oleObj name="Clip" r:id="rId5" imgW="1773000" imgH="1847880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28600"/>
                        <a:ext cx="5857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D9D37EF-1BA0-4B91-98C4-1C61E056B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46D2-1CD8-4FF9-8203-1FBF66A7944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CB56A77E-26CA-4A03-962C-10BC38F9A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Preserve the Core / Stimulate Progress</a:t>
            </a:r>
            <a:endParaRPr lang="en-US" altLang="en-US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B0F2438C-198E-41C5-803A-2FA1F3C76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2937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/>
              <a:t>Source : Collins, James C. And Jerry I. Porras.  </a:t>
            </a:r>
            <a:r>
              <a:rPr lang="en-US" altLang="en-US" sz="1100" i="1"/>
              <a:t>Built to Last : Successful Habits of Visionary Companies</a:t>
            </a:r>
            <a:r>
              <a:rPr lang="en-US" altLang="en-US" sz="1100"/>
              <a:t>.New York : HarperBusiness. 1994.</a:t>
            </a:r>
          </a:p>
        </p:txBody>
      </p:sp>
      <p:graphicFrame>
        <p:nvGraphicFramePr>
          <p:cNvPr id="15368" name="Object 8">
            <a:extLst>
              <a:ext uri="{FF2B5EF4-FFF2-40B4-BE49-F238E27FC236}">
                <a16:creationId xmlns:a16="http://schemas.microsoft.com/office/drawing/2014/main" id="{77858A98-5757-4466-8FD2-17517667AF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168525"/>
          <a:ext cx="11352213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" name="Document" r:id="rId3" imgW="7811280" imgH="3228840" progId="Word.Document.8">
                  <p:embed/>
                </p:oleObj>
              </mc:Choice>
              <mc:Fallback>
                <p:oleObj name="Document" r:id="rId3" imgW="7811280" imgH="322884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68525"/>
                        <a:ext cx="11352213" cy="468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9">
            <a:extLst>
              <a:ext uri="{FF2B5EF4-FFF2-40B4-BE49-F238E27FC236}">
                <a16:creationId xmlns:a16="http://schemas.microsoft.com/office/drawing/2014/main" id="{39E8E429-4C18-40FB-8E0B-9D836AD14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Five Methods that visionary companies use to preserve the core while stimulating progress :</a:t>
            </a:r>
            <a:endParaRPr lang="en-US" altLang="en-US" sz="1600"/>
          </a:p>
        </p:txBody>
      </p:sp>
      <p:pic>
        <p:nvPicPr>
          <p:cNvPr id="15376" name="Picture 16">
            <a:extLst>
              <a:ext uri="{FF2B5EF4-FFF2-40B4-BE49-F238E27FC236}">
                <a16:creationId xmlns:a16="http://schemas.microsoft.com/office/drawing/2014/main" id="{C832E4DE-D749-4BBD-B1BB-1C8710C1B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5606636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3453742-AEA9-41D5-9CA2-9BA97860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DAF8-7195-4769-8051-9A5683A3F15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5145A6A3-4A89-4042-8210-949029BF7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Preserve the Core / Stimulate Progress</a:t>
            </a:r>
            <a:endParaRPr lang="en-US" altLang="en-US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1516DE06-E409-4288-8249-06097A033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2937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/>
              <a:t>Source : Collins, James C. And Jerry I. Porras.  </a:t>
            </a:r>
            <a:r>
              <a:rPr lang="en-US" altLang="en-US" sz="1100" i="1"/>
              <a:t>Built to Last : Successful Habits of Visionary Companies</a:t>
            </a:r>
            <a:r>
              <a:rPr lang="en-US" altLang="en-US" sz="1100"/>
              <a:t>.New York : HarperBusiness. 1994.</a:t>
            </a:r>
          </a:p>
        </p:txBody>
      </p:sp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131D4B9D-DB86-436A-AE27-1858A991C2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3813" y="2057400"/>
          <a:ext cx="7850187" cy="424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Document" r:id="rId3" imgW="6458760" imgH="3495600" progId="Word.Document.8">
                  <p:embed/>
                </p:oleObj>
              </mc:Choice>
              <mc:Fallback>
                <p:oleObj name="Document" r:id="rId3" imgW="6458760" imgH="349560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2057400"/>
                        <a:ext cx="7850187" cy="424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9">
            <a:extLst>
              <a:ext uri="{FF2B5EF4-FFF2-40B4-BE49-F238E27FC236}">
                <a16:creationId xmlns:a16="http://schemas.microsoft.com/office/drawing/2014/main" id="{3AABA6C7-ED76-4750-AF23-A17A18CDF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447800"/>
            <a:ext cx="708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An interplay exists between core ideology and the drive for progess :</a:t>
            </a:r>
            <a:endParaRPr lang="en-US" altLang="en-US" sz="1900"/>
          </a:p>
        </p:txBody>
      </p:sp>
      <p:pic>
        <p:nvPicPr>
          <p:cNvPr id="16394" name="Picture 10">
            <a:extLst>
              <a:ext uri="{FF2B5EF4-FFF2-40B4-BE49-F238E27FC236}">
                <a16:creationId xmlns:a16="http://schemas.microsoft.com/office/drawing/2014/main" id="{9B687C65-B403-4BC5-A471-140514D23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71500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131F608-9B34-4F85-B869-4FDB29B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B484-41D7-4EE6-AD84-690FFCDDBA5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2C7DB4DC-93B3-4D0B-94D5-F0A781FE4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Big Hairy Audacious Goals - BHAGs</a:t>
            </a:r>
            <a:endParaRPr lang="en-US" altLang="en-US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9D771072-52FF-4D5A-8F80-635B202F9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2937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/>
              <a:t>Source : Collins, James C. And Jerry I. Porras.  </a:t>
            </a:r>
            <a:r>
              <a:rPr lang="en-US" altLang="en-US" sz="1100" i="1"/>
              <a:t>Built to Last : Successful Habits of Visionary Companies</a:t>
            </a:r>
            <a:r>
              <a:rPr lang="en-US" altLang="en-US" sz="1100"/>
              <a:t>.New York : HarperBusiness. 1994.</a:t>
            </a:r>
          </a:p>
        </p:txBody>
      </p:sp>
      <p:graphicFrame>
        <p:nvGraphicFramePr>
          <p:cNvPr id="17416" name="Object 8">
            <a:extLst>
              <a:ext uri="{FF2B5EF4-FFF2-40B4-BE49-F238E27FC236}">
                <a16:creationId xmlns:a16="http://schemas.microsoft.com/office/drawing/2014/main" id="{35F2A761-FDFA-4ADF-AACA-B11A5DD226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286000"/>
          <a:ext cx="7696200" cy="332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Document" r:id="rId3" imgW="5630040" imgH="2433600" progId="Word.Document.8">
                  <p:embed/>
                </p:oleObj>
              </mc:Choice>
              <mc:Fallback>
                <p:oleObj name="Document" r:id="rId3" imgW="5630040" imgH="243360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7696200" cy="332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9">
            <a:extLst>
              <a:ext uri="{FF2B5EF4-FFF2-40B4-BE49-F238E27FC236}">
                <a16:creationId xmlns:a16="http://schemas.microsoft.com/office/drawing/2014/main" id="{02C536DA-64BD-4C47-989D-093F5D9F0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Definition :</a:t>
            </a:r>
            <a:endParaRPr lang="en-US" altLang="en-US" sz="2000"/>
          </a:p>
        </p:txBody>
      </p:sp>
      <p:pic>
        <p:nvPicPr>
          <p:cNvPr id="17418" name="Picture 10">
            <a:extLst>
              <a:ext uri="{FF2B5EF4-FFF2-40B4-BE49-F238E27FC236}">
                <a16:creationId xmlns:a16="http://schemas.microsoft.com/office/drawing/2014/main" id="{FCBC78E8-BBBA-4C26-A63E-D0E17D580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71500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723A848-B364-4407-B78D-196E4A1E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0F46-DAD7-4161-90F7-2AA6B47C5E3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D1516048-5CA1-44FC-9D75-0CF808AB9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3400">
                <a:solidFill>
                  <a:srgbClr val="6600CC"/>
                </a:solidFill>
              </a:rPr>
              <a:t>Examples of BHAGs Stimulating Companies</a:t>
            </a:r>
            <a:endParaRPr lang="en-US" alt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40743919-724A-44AA-9DD5-0F8101B92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6248400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 dirty="0"/>
              <a:t>Source : Collins, James C. And Jerry I. Porras.  </a:t>
            </a:r>
            <a:r>
              <a:rPr lang="en-US" altLang="en-US" sz="1100" i="1" dirty="0"/>
              <a:t>Built to Last : Successful Habits of Visionary </a:t>
            </a:r>
            <a:r>
              <a:rPr lang="en-US" altLang="en-US" sz="1100" i="1" dirty="0" err="1"/>
              <a:t>Companies</a:t>
            </a:r>
            <a:r>
              <a:rPr lang="en-US" altLang="en-US" sz="1100" dirty="0" err="1"/>
              <a:t>.New</a:t>
            </a:r>
            <a:r>
              <a:rPr lang="en-US" altLang="en-US" sz="1100" dirty="0"/>
              <a:t> York : </a:t>
            </a:r>
            <a:r>
              <a:rPr lang="en-US" altLang="en-US" sz="1100" dirty="0" err="1"/>
              <a:t>HarperBusiness</a:t>
            </a:r>
            <a:r>
              <a:rPr lang="en-US" altLang="en-US" sz="1100" dirty="0"/>
              <a:t>. 1994.</a:t>
            </a:r>
          </a:p>
        </p:txBody>
      </p:sp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1665CC48-67EE-455D-8678-4C9E4A873B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600200"/>
          <a:ext cx="6705600" cy="466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Document" r:id="rId3" imgW="5630040" imgH="3914640" progId="Word.Document.8">
                  <p:embed/>
                </p:oleObj>
              </mc:Choice>
              <mc:Fallback>
                <p:oleObj name="Document" r:id="rId3" imgW="5630040" imgH="391464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6705600" cy="466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4">
            <a:extLst>
              <a:ext uri="{FF2B5EF4-FFF2-40B4-BE49-F238E27FC236}">
                <a16:creationId xmlns:a16="http://schemas.microsoft.com/office/drawing/2014/main" id="{A5A4A9B8-EF29-457D-9216-7121B8C85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738" y="1722438"/>
            <a:ext cx="26511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034D7757-F380-474E-810A-5EF73D755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838200" cy="228600"/>
          </a:xfrm>
          <a:prstGeom prst="leftRightArrow">
            <a:avLst>
              <a:gd name="adj1" fmla="val 50000"/>
              <a:gd name="adj2" fmla="val 7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441" name="AutoShape 9">
            <a:extLst>
              <a:ext uri="{FF2B5EF4-FFF2-40B4-BE49-F238E27FC236}">
                <a16:creationId xmlns:a16="http://schemas.microsoft.com/office/drawing/2014/main" id="{53B51F33-0F5D-462D-A7A5-462E111C2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00400"/>
            <a:ext cx="838200" cy="228600"/>
          </a:xfrm>
          <a:prstGeom prst="leftRightArrow">
            <a:avLst>
              <a:gd name="adj1" fmla="val 50000"/>
              <a:gd name="adj2" fmla="val 7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id="{8703F286-41D3-480F-BE44-7DD25653E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10000"/>
            <a:ext cx="838200" cy="228600"/>
          </a:xfrm>
          <a:prstGeom prst="leftRightArrow">
            <a:avLst>
              <a:gd name="adj1" fmla="val 50000"/>
              <a:gd name="adj2" fmla="val 7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443" name="AutoShape 11">
            <a:extLst>
              <a:ext uri="{FF2B5EF4-FFF2-40B4-BE49-F238E27FC236}">
                <a16:creationId xmlns:a16="http://schemas.microsoft.com/office/drawing/2014/main" id="{6F96A615-919D-41D3-9680-AC379E4DF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838200" cy="228600"/>
          </a:xfrm>
          <a:prstGeom prst="leftRightArrow">
            <a:avLst>
              <a:gd name="adj1" fmla="val 50000"/>
              <a:gd name="adj2" fmla="val 7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444" name="AutoShape 12">
            <a:extLst>
              <a:ext uri="{FF2B5EF4-FFF2-40B4-BE49-F238E27FC236}">
                <a16:creationId xmlns:a16="http://schemas.microsoft.com/office/drawing/2014/main" id="{BA127AB4-826D-4D1B-82C8-FF2961CD3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86400"/>
            <a:ext cx="838200" cy="228600"/>
          </a:xfrm>
          <a:prstGeom prst="leftRightArrow">
            <a:avLst>
              <a:gd name="adj1" fmla="val 50000"/>
              <a:gd name="adj2" fmla="val 7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pic>
        <p:nvPicPr>
          <p:cNvPr id="18452" name="Picture 20">
            <a:extLst>
              <a:ext uri="{FF2B5EF4-FFF2-40B4-BE49-F238E27FC236}">
                <a16:creationId xmlns:a16="http://schemas.microsoft.com/office/drawing/2014/main" id="{8CCE9182-84FA-4DFE-AAA7-2A354EBBE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533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583FFDF-9594-4F71-9AC3-D3E22E66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6A00-2299-4AC0-8384-68CDB7A16FA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07AD3EB-5ECE-4206-9E64-101D19F53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Table of Contents</a:t>
            </a:r>
            <a:endParaRPr lang="en-US" altLang="en-US"/>
          </a:p>
        </p:txBody>
      </p:sp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B9DD73DE-B17F-412F-8DEB-BB181C105B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752600"/>
          <a:ext cx="9144000" cy="369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Document" r:id="rId4" imgW="5632920" imgH="2278080" progId="Word.Document.8">
                  <p:embed/>
                </p:oleObj>
              </mc:Choice>
              <mc:Fallback>
                <p:oleObj name="Document" r:id="rId4" imgW="5632920" imgH="22780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2600"/>
                        <a:ext cx="9144000" cy="369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7">
            <a:extLst>
              <a:ext uri="{FF2B5EF4-FFF2-40B4-BE49-F238E27FC236}">
                <a16:creationId xmlns:a16="http://schemas.microsoft.com/office/drawing/2014/main" id="{DECEEB2B-A7E0-441C-A2BB-4489612BB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2937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/>
              <a:t>Source : Collins, James C. And Jerry I. Porras.  </a:t>
            </a:r>
            <a:r>
              <a:rPr lang="en-US" altLang="en-US" sz="1100" i="1"/>
              <a:t>Built to Last : Successful Habits of Visionary Companies</a:t>
            </a:r>
            <a:r>
              <a:rPr lang="en-US" altLang="en-US" sz="1100"/>
              <a:t>.New York : HarperBusiness. 1994.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81D6869-DC8A-4EDB-A232-78FCF815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DF7C-63B5-4CF3-A2AF-FC368941116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B0DC5425-3A52-438A-80F6-6DBCE9721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Twelve Myths </a:t>
            </a:r>
            <a:r>
              <a:rPr lang="en-US" altLang="en-US" sz="4000" i="1">
                <a:solidFill>
                  <a:srgbClr val="6600CC"/>
                </a:solidFill>
              </a:rPr>
              <a:t>Shattered</a:t>
            </a:r>
            <a:endParaRPr lang="en-US" altLang="en-US"/>
          </a:p>
        </p:txBody>
      </p:sp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CB1D8BF6-D4AF-4671-BD3C-7714342623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752600"/>
          <a:ext cx="12192000" cy="639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3" imgW="9433440" imgH="4944960" progId="Word.Document.8">
                  <p:embed/>
                </p:oleObj>
              </mc:Choice>
              <mc:Fallback>
                <p:oleObj name="Document" r:id="rId3" imgW="9433440" imgH="494496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12192000" cy="639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>
            <a:extLst>
              <a:ext uri="{FF2B5EF4-FFF2-40B4-BE49-F238E27FC236}">
                <a16:creationId xmlns:a16="http://schemas.microsoft.com/office/drawing/2014/main" id="{EC72FE3E-25AB-4107-AF92-303B18A8B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620077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 dirty="0"/>
              <a:t>Source : Collins, James C. And Jerry I. Porras.  </a:t>
            </a:r>
            <a:r>
              <a:rPr lang="en-US" altLang="en-US" sz="1100" i="1" dirty="0"/>
              <a:t>Built to Last : Successful Habits of Visionary </a:t>
            </a:r>
            <a:r>
              <a:rPr lang="en-US" altLang="en-US" sz="1100" i="1" dirty="0" err="1"/>
              <a:t>Companies</a:t>
            </a:r>
            <a:r>
              <a:rPr lang="en-US" altLang="en-US" sz="1100" dirty="0" err="1"/>
              <a:t>.New</a:t>
            </a:r>
            <a:r>
              <a:rPr lang="en-US" altLang="en-US" sz="1100" dirty="0"/>
              <a:t> York : </a:t>
            </a:r>
            <a:r>
              <a:rPr lang="en-US" altLang="en-US" sz="1100" dirty="0" err="1"/>
              <a:t>HarperBusiness</a:t>
            </a:r>
            <a:r>
              <a:rPr lang="en-US" altLang="en-US" sz="1100" dirty="0"/>
              <a:t>. 1994.</a:t>
            </a:r>
          </a:p>
        </p:txBody>
      </p:sp>
      <p:graphicFrame>
        <p:nvGraphicFramePr>
          <p:cNvPr id="2057" name="Object 9">
            <a:extLst>
              <a:ext uri="{FF2B5EF4-FFF2-40B4-BE49-F238E27FC236}">
                <a16:creationId xmlns:a16="http://schemas.microsoft.com/office/drawing/2014/main" id="{B3D110AE-B83B-490D-879B-34AFE44F45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304800"/>
          <a:ext cx="7524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lip" r:id="rId5" imgW="2552040" imgH="2595960" progId="MS_ClipArt_Gallery.5">
                  <p:embed/>
                </p:oleObj>
              </mc:Choice>
              <mc:Fallback>
                <p:oleObj name="Clip" r:id="rId5" imgW="2552040" imgH="2595960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04800"/>
                        <a:ext cx="7524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78795E9-81C6-4D93-B7F6-B29129AA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5B98-C8E4-42AC-B77A-06A25FF599A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B1B5E64B-0DB6-49D1-8B33-76BC791D0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Twelve Myths </a:t>
            </a:r>
            <a:r>
              <a:rPr lang="en-US" altLang="en-US" sz="4000" i="1">
                <a:solidFill>
                  <a:srgbClr val="6600CC"/>
                </a:solidFill>
              </a:rPr>
              <a:t>Shattered</a:t>
            </a:r>
            <a:endParaRPr lang="en-US" altLang="en-US"/>
          </a:p>
        </p:txBody>
      </p:sp>
      <p:graphicFrame>
        <p:nvGraphicFramePr>
          <p:cNvPr id="3078" name="Object 6">
            <a:extLst>
              <a:ext uri="{FF2B5EF4-FFF2-40B4-BE49-F238E27FC236}">
                <a16:creationId xmlns:a16="http://schemas.microsoft.com/office/drawing/2014/main" id="{D0B42EF5-606D-4659-B8E3-D8BDEE3D90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752600"/>
          <a:ext cx="11811000" cy="636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9290520" imgH="5010120" progId="Word.Document.8">
                  <p:embed/>
                </p:oleObj>
              </mc:Choice>
              <mc:Fallback>
                <p:oleObj name="Document" r:id="rId3" imgW="9290520" imgH="501012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11811000" cy="636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>
            <a:extLst>
              <a:ext uri="{FF2B5EF4-FFF2-40B4-BE49-F238E27FC236}">
                <a16:creationId xmlns:a16="http://schemas.microsoft.com/office/drawing/2014/main" id="{F338D087-91AD-4C55-ADC3-369B06252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4113" y="6174271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 dirty="0"/>
              <a:t>Source : Collins, James C. And Jerry I. Porras.  </a:t>
            </a:r>
            <a:r>
              <a:rPr lang="en-US" altLang="en-US" sz="1100" i="1" dirty="0"/>
              <a:t>Built to Last : Successful Habits of Visionary </a:t>
            </a:r>
            <a:r>
              <a:rPr lang="en-US" altLang="en-US" sz="1100" i="1" dirty="0" err="1"/>
              <a:t>Companies</a:t>
            </a:r>
            <a:r>
              <a:rPr lang="en-US" altLang="en-US" sz="1100" dirty="0" err="1"/>
              <a:t>.New</a:t>
            </a:r>
            <a:r>
              <a:rPr lang="en-US" altLang="en-US" sz="1100" dirty="0"/>
              <a:t> York : </a:t>
            </a:r>
            <a:r>
              <a:rPr lang="en-US" altLang="en-US" sz="1100" dirty="0" err="1"/>
              <a:t>HarperBusiness</a:t>
            </a:r>
            <a:r>
              <a:rPr lang="en-US" altLang="en-US" sz="1100" dirty="0"/>
              <a:t>. 1994.</a:t>
            </a:r>
          </a:p>
        </p:txBody>
      </p:sp>
      <p:graphicFrame>
        <p:nvGraphicFramePr>
          <p:cNvPr id="3080" name="Object 8">
            <a:extLst>
              <a:ext uri="{FF2B5EF4-FFF2-40B4-BE49-F238E27FC236}">
                <a16:creationId xmlns:a16="http://schemas.microsoft.com/office/drawing/2014/main" id="{B3D44AC1-302A-40ED-A644-326444FB15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304800"/>
          <a:ext cx="7524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lip" r:id="rId5" imgW="2552040" imgH="2595960" progId="MS_ClipArt_Gallery.5">
                  <p:embed/>
                </p:oleObj>
              </mc:Choice>
              <mc:Fallback>
                <p:oleObj name="Clip" r:id="rId5" imgW="2552040" imgH="2595960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04800"/>
                        <a:ext cx="7524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6E60285-2134-48D1-94F1-32AA8D1C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D9E-4133-47F6-AB28-3408FF9C9E0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1226E7EC-F5D3-4F70-A270-46554BFF1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Twelve Myths </a:t>
            </a:r>
            <a:r>
              <a:rPr lang="en-US" altLang="en-US" sz="4000" i="1">
                <a:solidFill>
                  <a:srgbClr val="6600CC"/>
                </a:solidFill>
              </a:rPr>
              <a:t>Shattered</a:t>
            </a:r>
            <a:endParaRPr lang="en-US" altLang="en-US"/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B8A7CE83-3756-47B5-BC7D-8248365EE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638" y="1835150"/>
          <a:ext cx="9834562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7509600" imgH="3438360" progId="Word.Document.8">
                  <p:embed/>
                </p:oleObj>
              </mc:Choice>
              <mc:Fallback>
                <p:oleObj name="Document" r:id="rId3" imgW="7509600" imgH="34383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35150"/>
                        <a:ext cx="9834562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>
            <a:extLst>
              <a:ext uri="{FF2B5EF4-FFF2-40B4-BE49-F238E27FC236}">
                <a16:creationId xmlns:a16="http://schemas.microsoft.com/office/drawing/2014/main" id="{B316625D-E11C-459F-847F-56B34DACA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305" y="598066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 dirty="0"/>
              <a:t>Source : Collins, James C. And Jerry I. Porras.  </a:t>
            </a:r>
            <a:r>
              <a:rPr lang="en-US" altLang="en-US" sz="1100" i="1" dirty="0"/>
              <a:t>Built to Last : Successful Habits of Visionary </a:t>
            </a:r>
            <a:r>
              <a:rPr lang="en-US" altLang="en-US" sz="1100" i="1" dirty="0" err="1"/>
              <a:t>Companies</a:t>
            </a:r>
            <a:r>
              <a:rPr lang="en-US" altLang="en-US" sz="1100" dirty="0" err="1"/>
              <a:t>.New</a:t>
            </a:r>
            <a:r>
              <a:rPr lang="en-US" altLang="en-US" sz="1100" dirty="0"/>
              <a:t> York : </a:t>
            </a:r>
            <a:r>
              <a:rPr lang="en-US" altLang="en-US" sz="1100" dirty="0" err="1"/>
              <a:t>HarperBusiness</a:t>
            </a:r>
            <a:r>
              <a:rPr lang="en-US" altLang="en-US" sz="1100" dirty="0"/>
              <a:t>. 1994.</a:t>
            </a:r>
          </a:p>
        </p:txBody>
      </p:sp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355C9313-81A9-4025-B110-E2193A5BC4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304800"/>
          <a:ext cx="7524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5" imgW="2552040" imgH="2595960" progId="MS_ClipArt_Gallery.5">
                  <p:embed/>
                </p:oleObj>
              </mc:Choice>
              <mc:Fallback>
                <p:oleObj name="Clip" r:id="rId5" imgW="2552040" imgH="2595960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04800"/>
                        <a:ext cx="7524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9505FEB-EBCC-4982-B969-E943827D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E26E-BB47-4076-9735-9C5F7C98D90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08F2E31D-C0CD-4D73-89E5-52402A311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“Genius of the AND”</a:t>
            </a:r>
            <a:endParaRPr lang="en-US" altLang="en-US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22D07530-B9D9-453C-95F6-863F4A8D4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610552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 dirty="0"/>
              <a:t>Source : Collins, James C. And Jerry I. Porras.  </a:t>
            </a:r>
            <a:r>
              <a:rPr lang="en-US" altLang="en-US" sz="1100" i="1" dirty="0"/>
              <a:t>Built to Last : Successful Habits of Visionary </a:t>
            </a:r>
            <a:r>
              <a:rPr lang="en-US" altLang="en-US" sz="1100" i="1" dirty="0" err="1"/>
              <a:t>Companies</a:t>
            </a:r>
            <a:r>
              <a:rPr lang="en-US" altLang="en-US" sz="1100" dirty="0" err="1"/>
              <a:t>.New</a:t>
            </a:r>
            <a:r>
              <a:rPr lang="en-US" altLang="en-US" sz="1100" dirty="0"/>
              <a:t> York : </a:t>
            </a:r>
            <a:r>
              <a:rPr lang="en-US" altLang="en-US" sz="1100" dirty="0" err="1"/>
              <a:t>HarperBusiness</a:t>
            </a:r>
            <a:r>
              <a:rPr lang="en-US" altLang="en-US" sz="1100" dirty="0"/>
              <a:t>. 1994.</a:t>
            </a:r>
          </a:p>
        </p:txBody>
      </p:sp>
      <p:graphicFrame>
        <p:nvGraphicFramePr>
          <p:cNvPr id="5128" name="Object 8">
            <a:extLst>
              <a:ext uri="{FF2B5EF4-FFF2-40B4-BE49-F238E27FC236}">
                <a16:creationId xmlns:a16="http://schemas.microsoft.com/office/drawing/2014/main" id="{B16003E9-D055-4393-A980-8EBA2BEB2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676400"/>
          <a:ext cx="8229600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6064200" imgH="3027600" progId="Word.Document.8">
                  <p:embed/>
                </p:oleObj>
              </mc:Choice>
              <mc:Fallback>
                <p:oleObj name="Document" r:id="rId3" imgW="6064200" imgH="302760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229600" cy="410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Line 9">
            <a:extLst>
              <a:ext uri="{FF2B5EF4-FFF2-40B4-BE49-F238E27FC236}">
                <a16:creationId xmlns:a16="http://schemas.microsoft.com/office/drawing/2014/main" id="{69FC410C-0063-498A-A1BA-93ECB720F1A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16764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0" name="Object 10">
            <a:extLst>
              <a:ext uri="{FF2B5EF4-FFF2-40B4-BE49-F238E27FC236}">
                <a16:creationId xmlns:a16="http://schemas.microsoft.com/office/drawing/2014/main" id="{974E9B7C-CF1E-413A-A694-B7EC053E66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304800"/>
          <a:ext cx="677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lip" r:id="rId5" imgW="2525760" imgH="3407040" progId="MS_ClipArt_Gallery.5">
                  <p:embed/>
                </p:oleObj>
              </mc:Choice>
              <mc:Fallback>
                <p:oleObj name="Clip" r:id="rId5" imgW="2525760" imgH="3407040" progId="MS_ClipArt_Gallery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04800"/>
                        <a:ext cx="677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E62A114-FBE9-4A0D-A06C-DA856FCF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47E2-D054-41DB-907E-BDBCC8D0141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8" name="Text Box 1026">
            <a:extLst>
              <a:ext uri="{FF2B5EF4-FFF2-40B4-BE49-F238E27FC236}">
                <a16:creationId xmlns:a16="http://schemas.microsoft.com/office/drawing/2014/main" id="{469D622F-05BF-4C38-9EDD-D1E2C666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Defining Core Ideology</a:t>
            </a:r>
            <a:endParaRPr lang="en-US" altLang="en-US"/>
          </a:p>
        </p:txBody>
      </p:sp>
      <p:sp>
        <p:nvSpPr>
          <p:cNvPr id="9220" name="Text Box 1028">
            <a:extLst>
              <a:ext uri="{FF2B5EF4-FFF2-40B4-BE49-F238E27FC236}">
                <a16:creationId xmlns:a16="http://schemas.microsoft.com/office/drawing/2014/main" id="{71FB99C3-BB6A-4BE1-B9D8-C46B01F9C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608647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 dirty="0"/>
              <a:t>Source : Collins, James C. And Jerry I. Porras.  </a:t>
            </a:r>
            <a:r>
              <a:rPr lang="en-US" altLang="en-US" sz="1100" i="1" dirty="0"/>
              <a:t>Built to Last : Successful Habits of Visionary </a:t>
            </a:r>
            <a:r>
              <a:rPr lang="en-US" altLang="en-US" sz="1100" i="1" dirty="0" err="1"/>
              <a:t>Companies</a:t>
            </a:r>
            <a:r>
              <a:rPr lang="en-US" altLang="en-US" sz="1100" dirty="0" err="1"/>
              <a:t>.New</a:t>
            </a:r>
            <a:r>
              <a:rPr lang="en-US" altLang="en-US" sz="1100" dirty="0"/>
              <a:t> York : </a:t>
            </a:r>
            <a:r>
              <a:rPr lang="en-US" altLang="en-US" sz="1100" dirty="0" err="1"/>
              <a:t>HarperBusiness</a:t>
            </a:r>
            <a:r>
              <a:rPr lang="en-US" altLang="en-US" sz="1100" dirty="0"/>
              <a:t>. 1994.</a:t>
            </a:r>
          </a:p>
        </p:txBody>
      </p:sp>
      <p:graphicFrame>
        <p:nvGraphicFramePr>
          <p:cNvPr id="9223" name="Object 1031">
            <a:extLst>
              <a:ext uri="{FF2B5EF4-FFF2-40B4-BE49-F238E27FC236}">
                <a16:creationId xmlns:a16="http://schemas.microsoft.com/office/drawing/2014/main" id="{CB4BEEAD-D2E2-4E3D-AB95-0E8D19FEF2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8788" y="3051175"/>
          <a:ext cx="11504612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" name="Document" r:id="rId3" imgW="8020800" imgH="2114640" progId="Word.Document.8">
                  <p:embed/>
                </p:oleObj>
              </mc:Choice>
              <mc:Fallback>
                <p:oleObj name="Document" r:id="rId3" imgW="8020800" imgH="2114640" progId="Word.Document.8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51175"/>
                        <a:ext cx="11504612" cy="303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1032">
            <a:extLst>
              <a:ext uri="{FF2B5EF4-FFF2-40B4-BE49-F238E27FC236}">
                <a16:creationId xmlns:a16="http://schemas.microsoft.com/office/drawing/2014/main" id="{AD41535A-B7C3-4B17-8E0C-86686B27A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050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/>
              <a:t>Core Ideology</a:t>
            </a:r>
            <a:r>
              <a:rPr lang="en-US" altLang="en-US" sz="1600"/>
              <a:t> </a:t>
            </a:r>
          </a:p>
        </p:txBody>
      </p:sp>
      <p:sp>
        <p:nvSpPr>
          <p:cNvPr id="9225" name="Text Box 1033">
            <a:extLst>
              <a:ext uri="{FF2B5EF4-FFF2-40B4-BE49-F238E27FC236}">
                <a16:creationId xmlns:a16="http://schemas.microsoft.com/office/drawing/2014/main" id="{8173A1E4-A4B3-43FB-B1BD-4ED8AEA17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057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=</a:t>
            </a:r>
            <a:endParaRPr lang="en-US" altLang="en-US" sz="1600"/>
          </a:p>
        </p:txBody>
      </p:sp>
      <p:sp>
        <p:nvSpPr>
          <p:cNvPr id="9226" name="Text Box 1034">
            <a:extLst>
              <a:ext uri="{FF2B5EF4-FFF2-40B4-BE49-F238E27FC236}">
                <a16:creationId xmlns:a16="http://schemas.microsoft.com/office/drawing/2014/main" id="{5D713F74-FA3E-43BC-B519-764F89F02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828800"/>
            <a:ext cx="1447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</a:rPr>
              <a:t>Core Values</a:t>
            </a:r>
            <a:r>
              <a:rPr lang="en-US" altLang="en-US" sz="1800" b="1"/>
              <a:t> +         </a:t>
            </a:r>
            <a:r>
              <a:rPr lang="en-US" altLang="en-US" sz="1800" b="1">
                <a:solidFill>
                  <a:schemeClr val="accent2"/>
                </a:solidFill>
              </a:rPr>
              <a:t>Purpose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4F962ED-FF86-47E7-A518-65A788C9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BE27-21CF-4267-81F5-B1EAF9D529E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EEC27489-CBF0-40BF-8436-A286F6129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Instilling Core Ideology</a:t>
            </a:r>
            <a:endParaRPr lang="en-US" altLang="en-US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F406E494-1143-42F9-A844-6B3255773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2937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/>
              <a:t>Source : Collins, James C. And Jerry I. Porras.  </a:t>
            </a:r>
            <a:r>
              <a:rPr lang="en-US" altLang="en-US" sz="1100" i="1"/>
              <a:t>Built to Last : Successful Habits of Visionary Companies</a:t>
            </a:r>
            <a:r>
              <a:rPr lang="en-US" altLang="en-US" sz="1100"/>
              <a:t>.New York : HarperBusiness. 1994.</a:t>
            </a:r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64925898-ADEE-40C4-B219-B9DEC20EA4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638" y="1974850"/>
          <a:ext cx="77089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" name="Document" r:id="rId3" imgW="5630040" imgH="1527120" progId="Word.Document.8">
                  <p:embed/>
                </p:oleObj>
              </mc:Choice>
              <mc:Fallback>
                <p:oleObj name="Document" r:id="rId3" imgW="5630040" imgH="15271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974850"/>
                        <a:ext cx="77089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>
            <a:extLst>
              <a:ext uri="{FF2B5EF4-FFF2-40B4-BE49-F238E27FC236}">
                <a16:creationId xmlns:a16="http://schemas.microsoft.com/office/drawing/2014/main" id="{46502203-B617-40DE-B0F3-D9F7841A78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533400"/>
          <a:ext cx="6858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Clip" r:id="rId5" imgW="3705840" imgH="3425040" progId="MS_ClipArt_Gallery.5">
                  <p:embed/>
                </p:oleObj>
              </mc:Choice>
              <mc:Fallback>
                <p:oleObj name="Clip" r:id="rId5" imgW="3705840" imgH="3425040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33400"/>
                        <a:ext cx="6858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3B109E6-D7DA-4C84-A68E-428C765B7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242D-9004-48A2-B0EE-E0BF249B843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3D097153-5250-4CAB-B2A1-13D900440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</a:rPr>
              <a:t>Built to Last</a:t>
            </a:r>
            <a:endParaRPr lang="en-US" altLang="en-US" sz="4000" b="1">
              <a:solidFill>
                <a:srgbClr val="6600CC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6600CC"/>
                </a:solidFill>
              </a:rPr>
              <a:t>Core Ideologies in Visionary Companies</a:t>
            </a:r>
            <a:endParaRPr lang="en-US" altLang="en-US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040D6D7-E467-4A97-9A4F-6CF037CB5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6276975"/>
            <a:ext cx="46482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0" dirty="0"/>
              <a:t>Source : Collins, James C. And Jerry I. Porras.  </a:t>
            </a:r>
            <a:r>
              <a:rPr lang="en-US" altLang="en-US" sz="1100" i="1" dirty="0"/>
              <a:t>Built to Last : Successful Habits of Visionary </a:t>
            </a:r>
            <a:r>
              <a:rPr lang="en-US" altLang="en-US" sz="1100" i="1" dirty="0" err="1"/>
              <a:t>Companies</a:t>
            </a:r>
            <a:r>
              <a:rPr lang="en-US" altLang="en-US" sz="1100" dirty="0" err="1"/>
              <a:t>.New</a:t>
            </a:r>
            <a:r>
              <a:rPr lang="en-US" altLang="en-US" sz="1100" dirty="0"/>
              <a:t> York : </a:t>
            </a:r>
            <a:r>
              <a:rPr lang="en-US" altLang="en-US" sz="1100" dirty="0" err="1"/>
              <a:t>HarperBusiness</a:t>
            </a:r>
            <a:r>
              <a:rPr lang="en-US" altLang="en-US" sz="1100" dirty="0"/>
              <a:t>. 1994.</a:t>
            </a:r>
          </a:p>
        </p:txBody>
      </p:sp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63AF6184-4F61-4381-82F7-BDAF9A5BBA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7575" y="1746250"/>
          <a:ext cx="7496175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3" imgW="5630040" imgH="3295800" progId="Word.Document.8">
                  <p:embed/>
                </p:oleObj>
              </mc:Choice>
              <mc:Fallback>
                <p:oleObj name="Document" r:id="rId3" imgW="5630040" imgH="32958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746250"/>
                        <a:ext cx="7496175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>
            <a:extLst>
              <a:ext uri="{FF2B5EF4-FFF2-40B4-BE49-F238E27FC236}">
                <a16:creationId xmlns:a16="http://schemas.microsoft.com/office/drawing/2014/main" id="{A4A1B90A-E041-4DF5-ACF8-99E8C2EE27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228600"/>
          <a:ext cx="5857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lip" r:id="rId5" imgW="1773000" imgH="1847880" progId="MS_ClipArt_Gallery.5">
                  <p:embed/>
                </p:oleObj>
              </mc:Choice>
              <mc:Fallback>
                <p:oleObj name="Clip" r:id="rId5" imgW="1773000" imgH="1847880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28600"/>
                        <a:ext cx="5857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348</TotalTime>
  <Words>550</Words>
  <Application>Microsoft Office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Blank Presentation</vt:lpstr>
      <vt:lpstr>Bitmap Image</vt:lpstr>
      <vt:lpstr>Microsoft Word Document</vt:lpstr>
      <vt:lpstr>Microsoft Clip Gallery</vt:lpstr>
      <vt:lpstr>Built to Last:  Successful Habits of Visionary Companies  Summary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Darren Miao</dc:creator>
  <cp:lastModifiedBy>Edward Robinson</cp:lastModifiedBy>
  <cp:revision>16</cp:revision>
  <cp:lastPrinted>2000-11-01T18:42:18Z</cp:lastPrinted>
  <dcterms:created xsi:type="dcterms:W3CDTF">2000-10-26T17:14:21Z</dcterms:created>
  <dcterms:modified xsi:type="dcterms:W3CDTF">2020-07-07T16:29:10Z</dcterms:modified>
</cp:coreProperties>
</file>