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37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A2377-940C-4843-980D-520C6476FCDE}" v="10" dt="2020-07-10T19:20:14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10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D970524-2549-4F18-B550-BE127B5407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823695D-501B-4269-8715-DCECB79C41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7EEA09D-5623-4674-B10A-CB476A4E802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B72BB91-286A-4589-974C-FCE5619E6A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1D3EF7F-CF49-43DA-9F31-45255D6F6A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3E52269E-0B15-49DA-BB11-7144CA764E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109E49-A869-49D6-8EC8-C254CA935C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AA90CB-8369-44A5-8A1B-0D9A364429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CB791-3E98-4E58-9F0F-97D952497EBF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D5C03A3F-EB69-4675-8B98-E8658F4D2D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155A6940-4BF6-4AA5-B1E7-099887748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5847-0622-481B-AB71-781AE062A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A38B5-26D5-4FEA-8B78-030B487EB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CCCC0-7BEF-4F20-A57F-D4DB3F3F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E33D7-3E5E-4318-8EFE-27F7BD890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D2A76-B1A2-40D3-98B5-A90B1A3B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F824F-04D2-42A7-A04D-CC362F6094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455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EBF1-9D43-459E-803C-633C0CE43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510E5-AEB3-4B2B-9807-E185E72B0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DF43F-0059-4F89-BBCE-8489F477E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202C8-692D-4B18-AECF-AF8E67EB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B59F-DE61-464F-8342-10955615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83DE-14F7-4143-8774-7B8B072E4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58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273EA8-C133-48DF-9DB5-6CD613153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22852-2C41-4470-8B56-61B66F840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BB09E-2123-47F3-9F99-A715E7DC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BD8C5-37DD-4CA3-A425-71C7F39A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521FF-81CB-41F3-A9FA-BF11B04F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0B4D9-1D0C-42C2-B301-CCB9B9D67B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24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E7899-447E-47A5-9EF7-A2904FDD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07D29-20FC-4D91-A35C-C22A98B3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24DB-237E-4152-B6AE-CA1BFE4A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6B082-A997-4E45-8AB3-EA4DDD5C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BB32-D972-4A52-B149-F06417C7C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C66EA-C08A-4D01-BC64-51EA49BE5E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578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4B9F-8C86-4141-8276-82A6C1AE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F896B-3916-4755-A846-11EACB865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6EAD7-588D-42D5-BEBF-EB67058E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CA2FE-7C3E-4DE9-A649-F8346548D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82BF0-26A7-4407-9A05-10BF98BA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DD212-7567-469B-B945-407BF733CB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27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5D28-716E-4DF8-AF15-C554189E2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3125-7528-4E42-8213-593F39661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AFCF8-7512-4855-BC71-AC19D08CD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4E63A-240A-4041-8733-3A5B18376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AA32C-2AFC-4657-AC31-9E029822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02492-E3E8-4A26-A585-E5ED12AD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5D068-5879-4771-A1A0-DA204E6B580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84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1345-2E4F-49AF-BB70-1792D8DE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E8345-9D11-435D-BA8D-FB1A6A4B5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6282F-F8C2-4B0B-86F8-3DF4BAC7E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CEAC20-819A-48B4-B9E1-6BDD284EC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25090B-8A8A-470E-9B81-CB154B3C8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76E5D-8083-49F0-8DD3-B3E1116F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EC02E-62DD-4C6E-BEC6-BD4085BD4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95F13-883A-4A96-8002-26ED41B2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80B8E-CA88-473A-8A48-17AD043A5B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56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6CA62-93A5-4622-B854-AAAF15C6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D28FC7-1BC1-4453-AC76-F965B413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D6C97-1E0A-4D5D-B2C8-A62DFBE39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7E1CA-AB85-45AD-A816-46E761B0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63EB-D577-4B6A-BF04-96D20D55EE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11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1E19A-EFDE-4477-8783-E4EE3BACD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A12746-A937-4016-94AA-8BD654790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D9096E-5CD8-4488-AA81-631EFAA5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A52DB-52FC-4062-BADB-6272A4FB796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833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FE04-5DFD-4553-80FD-128900BA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C59A-E980-45D5-8B28-C21D62FA3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3FCFF-B385-479E-B2D9-E6EE82DBC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26BD7-C966-456D-8CEC-3A556E41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31F0D-4887-40B2-9F1B-C981EABC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31325-03D2-4C8F-B1C0-D39ED51A4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F971-0E1D-406B-82A2-C04C03A2BC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895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B0FAA-9A6C-41EF-9F87-7D1B8F92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2CE0E-60DD-46E8-8F86-92BF7412D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C9644-10BF-4F78-932D-852168CF7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793E2-AD45-4674-9F0E-7ED5CBB0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97DFD-6315-4EC9-963A-104B095E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581FC-6C84-4DA9-AF19-3CEF927E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29B30-5DF2-42C5-847F-4DF4A4D033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1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2DBEC1-9B9F-4866-A215-C2DC191B8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E26094-2EA3-4DC8-8D99-9267220BF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433B04-660A-487B-B42E-9F5BBF7911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D47782-1ACA-44D1-AC8F-14EE7CC1A7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A9BD91-9E91-4AB3-8CB7-DBBBC4633C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E9CDCE-B995-41D6-80B2-11829EDB1C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516E0E-F7ED-4B03-AA87-3AC49197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16CF-2A88-4D73-80FE-20A72B2AE6C9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54626" name="Rectangle 1026">
            <a:extLst>
              <a:ext uri="{FF2B5EF4-FFF2-40B4-BE49-F238E27FC236}">
                <a16:creationId xmlns:a16="http://schemas.microsoft.com/office/drawing/2014/main" id="{C229344B-9BDB-4984-950C-2202D4DE71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2438400"/>
            <a:ext cx="7772400" cy="1143000"/>
          </a:xfrm>
          <a:effectLst>
            <a:outerShdw dist="35921" dir="2700000" algn="ctr" rotWithShape="0">
              <a:schemeClr val="accent2"/>
            </a:outerShdw>
          </a:effectLst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Leading the Revolution</a:t>
            </a:r>
            <a:b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by Gary Hamel</a:t>
            </a:r>
            <a:b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b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Summary Slides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DF4F080-8CB9-4F2B-A3CB-EE5DEA29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3FEF-1178-47FC-B8C7-52F539173F35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DC2AE1F-E7CC-4A26-A101-6CF44F9E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The Wheel of Innovation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14692" name="Text Box 4">
            <a:extLst>
              <a:ext uri="{FF2B5EF4-FFF2-40B4-BE49-F238E27FC236}">
                <a16:creationId xmlns:a16="http://schemas.microsoft.com/office/drawing/2014/main" id="{AEF7D330-A652-4FCC-879C-E9C65F0D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sp>
        <p:nvSpPr>
          <p:cNvPr id="114693" name="Text Box 5">
            <a:extLst>
              <a:ext uri="{FF2B5EF4-FFF2-40B4-BE49-F238E27FC236}">
                <a16:creationId xmlns:a16="http://schemas.microsoft.com/office/drawing/2014/main" id="{B8B3F785-7B1D-4762-9BA8-572693B85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/>
              <a:t>Since innovation is a dynamic process, it is constantly kept in motion with :</a:t>
            </a: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75D37310-8FFB-4365-9B1C-AFEF846F0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828800"/>
            <a:ext cx="63246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</a:t>
            </a:r>
            <a:r>
              <a:rPr lang="en-US" altLang="en-US" sz="2600" b="1" dirty="0"/>
              <a:t>I</a:t>
            </a:r>
            <a:r>
              <a:rPr lang="en-US" altLang="en-US" sz="1800" dirty="0"/>
              <a:t>magining new possibilities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</a:t>
            </a:r>
            <a:r>
              <a:rPr lang="en-US" altLang="en-US" sz="2600" b="1" dirty="0"/>
              <a:t>D</a:t>
            </a:r>
            <a:r>
              <a:rPr lang="en-US" altLang="en-US" sz="1800" dirty="0"/>
              <a:t>esigning coherent business models around those ideas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</a:t>
            </a:r>
            <a:r>
              <a:rPr lang="en-US" altLang="en-US" sz="2600" b="1" dirty="0"/>
              <a:t>E</a:t>
            </a:r>
            <a:r>
              <a:rPr lang="en-US" altLang="en-US" sz="1800" dirty="0"/>
              <a:t>xperimentation (on a small scale) that tests the viability of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business concepts, creating the basis for adapting those concepts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</a:t>
            </a:r>
            <a:r>
              <a:rPr lang="en-US" altLang="en-US" sz="2600" b="1" dirty="0"/>
              <a:t>A</a:t>
            </a:r>
            <a:r>
              <a:rPr lang="en-US" altLang="en-US" sz="1800" dirty="0"/>
              <a:t>ssessment of what is learned through the experimentation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</a:t>
            </a:r>
            <a:r>
              <a:rPr lang="en-US" altLang="en-US" sz="2600" b="1" dirty="0"/>
              <a:t>S</a:t>
            </a:r>
            <a:r>
              <a:rPr lang="en-US" altLang="en-US" sz="1800" dirty="0"/>
              <a:t>caling up if the results are sound; going through another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experiment cycle if more assessment must be done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45FC0AC2-18B7-4DF5-967F-B20C9E2CF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FB101-1592-43D1-90F5-36BE976379B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23DC46B-DE3C-46A4-AF01-02EDF0DDA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37635251-BF0E-4569-BBFF-75A2942E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4008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id="{85D4C7C5-0A74-4F8C-87B7-DE49327C0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The age of incremental change is over; the age of revolution has begun.  Companies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that evolve slowly in this new environment is already on its way to extinction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Business concept innovation - the capacity to imagine dramatically different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business concepts or dramatically new ways of differentiating existing business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concepts - will be the defining competitive advantage in the age of revolution.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Activists are leading insurrections within companies struggling to adapt an old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business model to someone else’ business concept innovation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 dirty="0"/>
              <a:t> Companies can reshape themselves into perpetually innovative organizations by 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continually engaging in a cycle of idea generation, experiments, assessments, and </a:t>
            </a:r>
          </a:p>
          <a:p>
            <a:pPr>
              <a:spcBef>
                <a:spcPct val="50000"/>
              </a:spcBef>
            </a:pPr>
            <a:r>
              <a:rPr lang="en-US" altLang="en-US" sz="1800" dirty="0"/>
              <a:t>   implementations</a:t>
            </a:r>
          </a:p>
        </p:txBody>
      </p:sp>
      <p:sp>
        <p:nvSpPr>
          <p:cNvPr id="106502" name="Text Box 6">
            <a:extLst>
              <a:ext uri="{FF2B5EF4-FFF2-40B4-BE49-F238E27FC236}">
                <a16:creationId xmlns:a16="http://schemas.microsoft.com/office/drawing/2014/main" id="{AF3B70B3-44C7-4113-81EE-A3466B679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458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200" dirty="0"/>
              <a:t>Key points from </a:t>
            </a:r>
            <a:r>
              <a:rPr lang="en-US" altLang="en-US" sz="2200" i="1" dirty="0"/>
              <a:t>Leading the Revolution </a:t>
            </a:r>
            <a:r>
              <a:rPr lang="en-US" altLang="en-US" sz="2200" dirty="0"/>
              <a:t>: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807F88D-DDBE-4CC3-90AA-BD695C80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DF37-DC3E-48F5-90C3-E84DEDF9E4B1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31C7060-BC78-4761-95B2-81CEAABF2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Major Components of a Business Model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07524" name="Text Box 4">
            <a:extLst>
              <a:ext uri="{FF2B5EF4-FFF2-40B4-BE49-F238E27FC236}">
                <a16:creationId xmlns:a16="http://schemas.microsoft.com/office/drawing/2014/main" id="{59119AA4-2288-4877-9619-C9D548EC5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07525" name="Object 5">
            <a:extLst>
              <a:ext uri="{FF2B5EF4-FFF2-40B4-BE49-F238E27FC236}">
                <a16:creationId xmlns:a16="http://schemas.microsoft.com/office/drawing/2014/main" id="{40E0849A-238A-46F0-A834-EEC55C131D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371600"/>
          <a:ext cx="7239000" cy="352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6" name="Document" r:id="rId3" imgW="5629680" imgH="2740320" progId="Word.Document.8">
                  <p:embed/>
                </p:oleObj>
              </mc:Choice>
              <mc:Fallback>
                <p:oleObj name="Document" r:id="rId3" imgW="5629680" imgH="27403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39000" cy="352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27866CB-E103-4076-9213-DD658273A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36B1-050E-4F7B-AF1F-F595BAF01DD0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AD1B38F4-78AE-4226-94BA-44A75D13A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Major Components of a Business Model &lt;cont’d&gt;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56A56768-BBF8-4DDF-B0B7-9FF7C26A4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08549" name="Object 5">
            <a:extLst>
              <a:ext uri="{FF2B5EF4-FFF2-40B4-BE49-F238E27FC236}">
                <a16:creationId xmlns:a16="http://schemas.microsoft.com/office/drawing/2014/main" id="{A4680978-1D26-4490-B75F-FAD6BA3E86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371600"/>
          <a:ext cx="72390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0" name="Document" r:id="rId3" imgW="5629680" imgH="3319200" progId="Word.Document.8">
                  <p:embed/>
                </p:oleObj>
              </mc:Choice>
              <mc:Fallback>
                <p:oleObj name="Document" r:id="rId3" imgW="5629680" imgH="33192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2390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6DD1DD7-B534-4366-B1B4-96ED4CEF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F6DB-6FC2-4278-9D7D-7876D8D182D3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4F2E19B-6055-4FF8-A9F6-7EC13071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Bridging the Major Components of a Business Model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C3960261-C1D4-4603-9B23-996B7E1C2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09573" name="Object 5">
            <a:extLst>
              <a:ext uri="{FF2B5EF4-FFF2-40B4-BE49-F238E27FC236}">
                <a16:creationId xmlns:a16="http://schemas.microsoft.com/office/drawing/2014/main" id="{51802ADE-E2F6-43F5-9AF2-2E4385D86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1524000"/>
          <a:ext cx="7543800" cy="325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4" name="Document" r:id="rId3" imgW="5630040" imgH="2426760" progId="Word.Document.8">
                  <p:embed/>
                </p:oleObj>
              </mc:Choice>
              <mc:Fallback>
                <p:oleObj name="Document" r:id="rId3" imgW="5630040" imgH="24267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543800" cy="325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4415E5E-7DE1-4548-891D-D15577E9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BAA49-3D34-4CAC-A765-FA3B24A4CDD0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D97C3FD-A5E6-4A49-9A6D-A849C37D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Determining Factors for Wealth Potential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BDF80881-2E71-469A-9BB6-549698585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10597" name="Object 5">
            <a:extLst>
              <a:ext uri="{FF2B5EF4-FFF2-40B4-BE49-F238E27FC236}">
                <a16:creationId xmlns:a16="http://schemas.microsoft.com/office/drawing/2014/main" id="{2EE6B8B6-3AF3-4511-ACE8-21D7C50635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1447800"/>
          <a:ext cx="7391400" cy="392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18" name="Document" r:id="rId3" imgW="5630040" imgH="2988000" progId="Word.Document.8">
                  <p:embed/>
                </p:oleObj>
              </mc:Choice>
              <mc:Fallback>
                <p:oleObj name="Document" r:id="rId3" imgW="5630040" imgH="29880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7391400" cy="392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A6FD8B3-F06F-4F27-9B68-1EC096ECD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92051-BA1A-41DF-9C2E-96CA6BE66614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5E96C1A-B9B8-4F8D-A01A-1650D7741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How to Start an Insurrection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11620" name="Text Box 4">
            <a:extLst>
              <a:ext uri="{FF2B5EF4-FFF2-40B4-BE49-F238E27FC236}">
                <a16:creationId xmlns:a16="http://schemas.microsoft.com/office/drawing/2014/main" id="{25EAB310-22C5-4FC0-A312-33F52B742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218238"/>
            <a:ext cx="2286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11621" name="Object 5">
            <a:extLst>
              <a:ext uri="{FF2B5EF4-FFF2-40B4-BE49-F238E27FC236}">
                <a16:creationId xmlns:a16="http://schemas.microsoft.com/office/drawing/2014/main" id="{AC4F4271-EF81-44F9-B556-E70D3E67DE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219200"/>
          <a:ext cx="6629400" cy="51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2" name="Document" r:id="rId4" imgW="5630040" imgH="4357080" progId="Word.Document.8">
                  <p:embed/>
                </p:oleObj>
              </mc:Choice>
              <mc:Fallback>
                <p:oleObj name="Document" r:id="rId4" imgW="5630040" imgH="43570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6629400" cy="513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5ACCBA8F-5AC8-4894-8847-95ACFF64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8FAB-75EF-4242-A855-7D62398CC46B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89C9324-3E2F-4AC6-AE10-BCBDB880C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Ten Design Rules for Innovation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graphicFrame>
        <p:nvGraphicFramePr>
          <p:cNvPr id="112644" name="Object 4">
            <a:extLst>
              <a:ext uri="{FF2B5EF4-FFF2-40B4-BE49-F238E27FC236}">
                <a16:creationId xmlns:a16="http://schemas.microsoft.com/office/drawing/2014/main" id="{7FB6142C-0C1D-4014-9464-C4C1C36CB4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219200"/>
          <a:ext cx="6781800" cy="512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6" name="Document" r:id="rId3" imgW="5630040" imgH="4253040" progId="Word.Document.8">
                  <p:embed/>
                </p:oleObj>
              </mc:Choice>
              <mc:Fallback>
                <p:oleObj name="Document" r:id="rId3" imgW="5630040" imgH="42530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6781800" cy="512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>
            <a:extLst>
              <a:ext uri="{FF2B5EF4-FFF2-40B4-BE49-F238E27FC236}">
                <a16:creationId xmlns:a16="http://schemas.microsoft.com/office/drawing/2014/main" id="{747D833C-85E8-4AA8-918E-F4FA9FB00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218238"/>
            <a:ext cx="2286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56C04D38-9C47-4F76-BF23-50E91E7F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D40E4-1349-4693-A8A0-EB044FB8B410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7ABB43C9-64ED-4D68-8B08-6030F88E8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solidFill>
                  <a:srgbClr val="FF3300"/>
                </a:solidFill>
              </a:rPr>
              <a:t>Leading the Revolution :</a:t>
            </a:r>
            <a:r>
              <a:rPr lang="en-US" altLang="en-US" sz="4000" dirty="0">
                <a:solidFill>
                  <a:srgbClr val="FF3300"/>
                </a:solidFill>
              </a:rPr>
              <a:t>                                     </a:t>
            </a:r>
            <a:r>
              <a:rPr lang="en-US" altLang="en-US" sz="2800" dirty="0">
                <a:solidFill>
                  <a:srgbClr val="FF3300"/>
                </a:solidFill>
              </a:rPr>
              <a:t>Other Considerations</a:t>
            </a:r>
            <a:endParaRPr lang="en-US" altLang="en-US" sz="4000" dirty="0">
              <a:solidFill>
                <a:srgbClr val="FF6600"/>
              </a:solidFill>
            </a:endParaRP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B0CD87AD-A446-4078-8566-9EEBA0642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dirty="0"/>
              <a:t>Source : Hamel, Gary. </a:t>
            </a:r>
            <a:r>
              <a:rPr lang="en-US" altLang="en-US" sz="1200" i="1" dirty="0"/>
              <a:t>Leading the Revolution</a:t>
            </a:r>
            <a:r>
              <a:rPr lang="en-US" altLang="en-US" sz="1200" dirty="0"/>
              <a:t>. Executive Book Summaries. 2000.</a:t>
            </a:r>
            <a:endParaRPr lang="en-US" altLang="en-US" dirty="0"/>
          </a:p>
        </p:txBody>
      </p:sp>
      <p:graphicFrame>
        <p:nvGraphicFramePr>
          <p:cNvPr id="113669" name="Object 5">
            <a:extLst>
              <a:ext uri="{FF2B5EF4-FFF2-40B4-BE49-F238E27FC236}">
                <a16:creationId xmlns:a16="http://schemas.microsoft.com/office/drawing/2014/main" id="{F6D10536-18BE-4B72-87C6-BCB1A848DF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286000"/>
          <a:ext cx="7543800" cy="279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0" name="Document" r:id="rId3" imgW="5630040" imgH="2082600" progId="Word.Document.8">
                  <p:embed/>
                </p:oleObj>
              </mc:Choice>
              <mc:Fallback>
                <p:oleObj name="Document" r:id="rId3" imgW="5630040" imgH="2082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7543800" cy="279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0" name="Text Box 6">
            <a:extLst>
              <a:ext uri="{FF2B5EF4-FFF2-40B4-BE49-F238E27FC236}">
                <a16:creationId xmlns:a16="http://schemas.microsoft.com/office/drawing/2014/main" id="{64153557-8722-4F3D-BB14-9A2DFAC8F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 dirty="0"/>
              <a:t>Alongside the 10 design rules &amp; principles for innovation, the following traits are equally important for a revolutionizing organization :</a:t>
            </a:r>
            <a:endParaRPr lang="en-US" alt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1593</TotalTime>
  <Words>472</Words>
  <Application>Microsoft Office PowerPoint</Application>
  <PresentationFormat>On-screen Show (4:3)</PresentationFormat>
  <Paragraphs>50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Blank Presentation</vt:lpstr>
      <vt:lpstr>Microsoft Word Document</vt:lpstr>
      <vt:lpstr>Leading the Revolution by Gary Hamel  Summary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Community Wealth Ventures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Darren Miao</dc:creator>
  <cp:lastModifiedBy>Edward Robinson</cp:lastModifiedBy>
  <cp:revision>24</cp:revision>
  <cp:lastPrinted>2001-02-05T16:18:38Z</cp:lastPrinted>
  <dcterms:created xsi:type="dcterms:W3CDTF">2001-01-02T14:37:07Z</dcterms:created>
  <dcterms:modified xsi:type="dcterms:W3CDTF">2020-07-10T19:20:41Z</dcterms:modified>
</cp:coreProperties>
</file>