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952" r:id="rId2"/>
    <p:sldId id="965" r:id="rId3"/>
    <p:sldId id="966" r:id="rId4"/>
    <p:sldId id="969" r:id="rId5"/>
    <p:sldId id="1029" r:id="rId6"/>
    <p:sldId id="972" r:id="rId7"/>
    <p:sldId id="973" r:id="rId8"/>
    <p:sldId id="974" r:id="rId9"/>
    <p:sldId id="976" r:id="rId10"/>
    <p:sldId id="978" r:id="rId11"/>
    <p:sldId id="977" r:id="rId12"/>
    <p:sldId id="975" r:id="rId13"/>
    <p:sldId id="979" r:id="rId14"/>
    <p:sldId id="980" r:id="rId15"/>
    <p:sldId id="1030" r:id="rId16"/>
    <p:sldId id="982" r:id="rId17"/>
    <p:sldId id="983" r:id="rId18"/>
    <p:sldId id="984" r:id="rId19"/>
    <p:sldId id="985" r:id="rId20"/>
    <p:sldId id="986" r:id="rId21"/>
    <p:sldId id="987" r:id="rId22"/>
    <p:sldId id="988" r:id="rId23"/>
    <p:sldId id="989" r:id="rId24"/>
    <p:sldId id="990" r:id="rId25"/>
    <p:sldId id="992" r:id="rId26"/>
    <p:sldId id="993" r:id="rId27"/>
    <p:sldId id="994" r:id="rId28"/>
    <p:sldId id="991" r:id="rId29"/>
    <p:sldId id="995" r:id="rId30"/>
    <p:sldId id="996" r:id="rId31"/>
    <p:sldId id="1023" r:id="rId32"/>
    <p:sldId id="998" r:id="rId33"/>
    <p:sldId id="999" r:id="rId34"/>
    <p:sldId id="1000" r:id="rId35"/>
    <p:sldId id="1001" r:id="rId36"/>
    <p:sldId id="1002" r:id="rId37"/>
    <p:sldId id="1003" r:id="rId38"/>
    <p:sldId id="1004" r:id="rId39"/>
    <p:sldId id="1005" r:id="rId40"/>
    <p:sldId id="1007" r:id="rId41"/>
    <p:sldId id="1008" r:id="rId42"/>
    <p:sldId id="1009" r:id="rId43"/>
    <p:sldId id="1010" r:id="rId44"/>
    <p:sldId id="1011" r:id="rId45"/>
    <p:sldId id="1012" r:id="rId46"/>
    <p:sldId id="1013" r:id="rId47"/>
    <p:sldId id="1014" r:id="rId48"/>
    <p:sldId id="1015" r:id="rId49"/>
    <p:sldId id="1016" r:id="rId50"/>
    <p:sldId id="1017" r:id="rId51"/>
    <p:sldId id="1018" r:id="rId52"/>
    <p:sldId id="1019" r:id="rId53"/>
    <p:sldId id="1020" r:id="rId54"/>
    <p:sldId id="1021" r:id="rId55"/>
    <p:sldId id="1022" r:id="rId56"/>
    <p:sldId id="864" r:id="rId57"/>
  </p:sldIdLst>
  <p:sldSz cx="9144000" cy="6858000" type="letter"/>
  <p:notesSz cx="9296400" cy="70104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C8E31CAE-A9EC-4AB1-ABCF-B4AC22052512}">
          <p14:sldIdLst>
            <p14:sldId id="952"/>
            <p14:sldId id="965"/>
            <p14:sldId id="966"/>
            <p14:sldId id="969"/>
            <p14:sldId id="1029"/>
            <p14:sldId id="972"/>
            <p14:sldId id="973"/>
            <p14:sldId id="974"/>
            <p14:sldId id="976"/>
            <p14:sldId id="978"/>
            <p14:sldId id="977"/>
            <p14:sldId id="975"/>
            <p14:sldId id="979"/>
            <p14:sldId id="980"/>
            <p14:sldId id="1030"/>
            <p14:sldId id="982"/>
            <p14:sldId id="983"/>
            <p14:sldId id="984"/>
            <p14:sldId id="985"/>
            <p14:sldId id="986"/>
            <p14:sldId id="987"/>
            <p14:sldId id="988"/>
            <p14:sldId id="989"/>
            <p14:sldId id="990"/>
            <p14:sldId id="992"/>
            <p14:sldId id="993"/>
            <p14:sldId id="994"/>
            <p14:sldId id="991"/>
            <p14:sldId id="995"/>
            <p14:sldId id="996"/>
            <p14:sldId id="1023"/>
            <p14:sldId id="998"/>
            <p14:sldId id="999"/>
            <p14:sldId id="1000"/>
            <p14:sldId id="1001"/>
            <p14:sldId id="1002"/>
            <p14:sldId id="1003"/>
            <p14:sldId id="1004"/>
            <p14:sldId id="1005"/>
            <p14:sldId id="1007"/>
            <p14:sldId id="1008"/>
            <p14:sldId id="1009"/>
            <p14:sldId id="1010"/>
            <p14:sldId id="1011"/>
            <p14:sldId id="1012"/>
            <p14:sldId id="1013"/>
            <p14:sldId id="1014"/>
            <p14:sldId id="1015"/>
            <p14:sldId id="1016"/>
            <p14:sldId id="1017"/>
            <p14:sldId id="1018"/>
            <p14:sldId id="1019"/>
            <p14:sldId id="1020"/>
            <p14:sldId id="1021"/>
            <p14:sldId id="1022"/>
          </p14:sldIdLst>
        </p14:section>
        <p14:section name="Untitled Section" id="{C21D2D04-B2D6-4E2C-8C79-F501A019C1EC}">
          <p14:sldIdLst>
            <p14:sldId id="8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FF0000"/>
    <a:srgbClr val="EAEAEA"/>
    <a:srgbClr val="DDDDDD"/>
    <a:srgbClr val="CCCC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3161" autoAdjust="0"/>
  </p:normalViewPr>
  <p:slideViewPr>
    <p:cSldViewPr>
      <p:cViewPr varScale="1">
        <p:scale>
          <a:sx n="71" d="100"/>
          <a:sy n="71" d="100"/>
        </p:scale>
        <p:origin x="16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78"/>
    </p:cViewPr>
  </p:sorterViewPr>
  <p:notesViewPr>
    <p:cSldViewPr>
      <p:cViewPr varScale="1">
        <p:scale>
          <a:sx n="54" d="100"/>
          <a:sy n="54" d="100"/>
        </p:scale>
        <p:origin x="-1860"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Robinson" userId="0b65552c-814d-45bd-8e09-b5a166dd20e8" providerId="ADAL" clId="{6E9440DF-E3D7-4F78-8070-F1E3BAE35C51}"/>
    <pc:docChg chg="undo custSel addSld delSld modSection">
      <pc:chgData name="Edward Robinson" userId="0b65552c-814d-45bd-8e09-b5a166dd20e8" providerId="ADAL" clId="{6E9440DF-E3D7-4F78-8070-F1E3BAE35C51}" dt="2020-07-07T19:03:30.742" v="43" actId="47"/>
      <pc:docMkLst>
        <pc:docMk/>
      </pc:docMkLst>
      <pc:sldChg chg="del">
        <pc:chgData name="Edward Robinson" userId="0b65552c-814d-45bd-8e09-b5a166dd20e8" providerId="ADAL" clId="{6E9440DF-E3D7-4F78-8070-F1E3BAE35C51}" dt="2020-07-07T19:02:56.403" v="18" actId="47"/>
        <pc:sldMkLst>
          <pc:docMk/>
          <pc:sldMk cId="0" sldId="278"/>
        </pc:sldMkLst>
      </pc:sldChg>
      <pc:sldChg chg="del">
        <pc:chgData name="Edward Robinson" userId="0b65552c-814d-45bd-8e09-b5a166dd20e8" providerId="ADAL" clId="{6E9440DF-E3D7-4F78-8070-F1E3BAE35C51}" dt="2020-07-07T19:02:56.814" v="19" actId="47"/>
        <pc:sldMkLst>
          <pc:docMk/>
          <pc:sldMk cId="0" sldId="280"/>
        </pc:sldMkLst>
      </pc:sldChg>
      <pc:sldChg chg="del">
        <pc:chgData name="Edward Robinson" userId="0b65552c-814d-45bd-8e09-b5a166dd20e8" providerId="ADAL" clId="{6E9440DF-E3D7-4F78-8070-F1E3BAE35C51}" dt="2020-07-07T19:02:57.196" v="20" actId="47"/>
        <pc:sldMkLst>
          <pc:docMk/>
          <pc:sldMk cId="0" sldId="282"/>
        </pc:sldMkLst>
      </pc:sldChg>
      <pc:sldChg chg="del">
        <pc:chgData name="Edward Robinson" userId="0b65552c-814d-45bd-8e09-b5a166dd20e8" providerId="ADAL" clId="{6E9440DF-E3D7-4F78-8070-F1E3BAE35C51}" dt="2020-07-07T19:02:57.593" v="21" actId="47"/>
        <pc:sldMkLst>
          <pc:docMk/>
          <pc:sldMk cId="0" sldId="284"/>
        </pc:sldMkLst>
      </pc:sldChg>
      <pc:sldChg chg="del">
        <pc:chgData name="Edward Robinson" userId="0b65552c-814d-45bd-8e09-b5a166dd20e8" providerId="ADAL" clId="{6E9440DF-E3D7-4F78-8070-F1E3BAE35C51}" dt="2020-07-07T19:02:57.963" v="22" actId="47"/>
        <pc:sldMkLst>
          <pc:docMk/>
          <pc:sldMk cId="0" sldId="286"/>
        </pc:sldMkLst>
      </pc:sldChg>
      <pc:sldChg chg="del">
        <pc:chgData name="Edward Robinson" userId="0b65552c-814d-45bd-8e09-b5a166dd20e8" providerId="ADAL" clId="{6E9440DF-E3D7-4F78-8070-F1E3BAE35C51}" dt="2020-07-07T19:02:58.352" v="23" actId="47"/>
        <pc:sldMkLst>
          <pc:docMk/>
          <pc:sldMk cId="0" sldId="288"/>
        </pc:sldMkLst>
      </pc:sldChg>
      <pc:sldChg chg="del">
        <pc:chgData name="Edward Robinson" userId="0b65552c-814d-45bd-8e09-b5a166dd20e8" providerId="ADAL" clId="{6E9440DF-E3D7-4F78-8070-F1E3BAE35C51}" dt="2020-07-07T19:02:58.682" v="24" actId="47"/>
        <pc:sldMkLst>
          <pc:docMk/>
          <pc:sldMk cId="0" sldId="290"/>
        </pc:sldMkLst>
      </pc:sldChg>
      <pc:sldChg chg="del">
        <pc:chgData name="Edward Robinson" userId="0b65552c-814d-45bd-8e09-b5a166dd20e8" providerId="ADAL" clId="{6E9440DF-E3D7-4F78-8070-F1E3BAE35C51}" dt="2020-07-07T19:02:59.014" v="25" actId="47"/>
        <pc:sldMkLst>
          <pc:docMk/>
          <pc:sldMk cId="0" sldId="292"/>
        </pc:sldMkLst>
      </pc:sldChg>
      <pc:sldChg chg="del">
        <pc:chgData name="Edward Robinson" userId="0b65552c-814d-45bd-8e09-b5a166dd20e8" providerId="ADAL" clId="{6E9440DF-E3D7-4F78-8070-F1E3BAE35C51}" dt="2020-07-07T19:02:59.403" v="26" actId="47"/>
        <pc:sldMkLst>
          <pc:docMk/>
          <pc:sldMk cId="0" sldId="294"/>
        </pc:sldMkLst>
      </pc:sldChg>
      <pc:sldChg chg="del">
        <pc:chgData name="Edward Robinson" userId="0b65552c-814d-45bd-8e09-b5a166dd20e8" providerId="ADAL" clId="{6E9440DF-E3D7-4F78-8070-F1E3BAE35C51}" dt="2020-07-07T19:02:59.971" v="27" actId="47"/>
        <pc:sldMkLst>
          <pc:docMk/>
          <pc:sldMk cId="0" sldId="296"/>
        </pc:sldMkLst>
      </pc:sldChg>
      <pc:sldChg chg="del">
        <pc:chgData name="Edward Robinson" userId="0b65552c-814d-45bd-8e09-b5a166dd20e8" providerId="ADAL" clId="{6E9440DF-E3D7-4F78-8070-F1E3BAE35C51}" dt="2020-07-07T19:03:00.060" v="28" actId="47"/>
        <pc:sldMkLst>
          <pc:docMk/>
          <pc:sldMk cId="0" sldId="298"/>
        </pc:sldMkLst>
      </pc:sldChg>
      <pc:sldChg chg="del">
        <pc:chgData name="Edward Robinson" userId="0b65552c-814d-45bd-8e09-b5a166dd20e8" providerId="ADAL" clId="{6E9440DF-E3D7-4F78-8070-F1E3BAE35C51}" dt="2020-07-07T19:03:00.376" v="29" actId="47"/>
        <pc:sldMkLst>
          <pc:docMk/>
          <pc:sldMk cId="0" sldId="300"/>
        </pc:sldMkLst>
      </pc:sldChg>
      <pc:sldChg chg="del">
        <pc:chgData name="Edward Robinson" userId="0b65552c-814d-45bd-8e09-b5a166dd20e8" providerId="ADAL" clId="{6E9440DF-E3D7-4F78-8070-F1E3BAE35C51}" dt="2020-07-07T19:03:00.662" v="30" actId="47"/>
        <pc:sldMkLst>
          <pc:docMk/>
          <pc:sldMk cId="0" sldId="302"/>
        </pc:sldMkLst>
      </pc:sldChg>
      <pc:sldChg chg="del">
        <pc:chgData name="Edward Robinson" userId="0b65552c-814d-45bd-8e09-b5a166dd20e8" providerId="ADAL" clId="{6E9440DF-E3D7-4F78-8070-F1E3BAE35C51}" dt="2020-07-07T19:03:00.937" v="31" actId="47"/>
        <pc:sldMkLst>
          <pc:docMk/>
          <pc:sldMk cId="0" sldId="304"/>
        </pc:sldMkLst>
      </pc:sldChg>
      <pc:sldChg chg="del">
        <pc:chgData name="Edward Robinson" userId="0b65552c-814d-45bd-8e09-b5a166dd20e8" providerId="ADAL" clId="{6E9440DF-E3D7-4F78-8070-F1E3BAE35C51}" dt="2020-07-07T19:03:02.385" v="35" actId="47"/>
        <pc:sldMkLst>
          <pc:docMk/>
          <pc:sldMk cId="0" sldId="306"/>
        </pc:sldMkLst>
      </pc:sldChg>
      <pc:sldChg chg="del">
        <pc:chgData name="Edward Robinson" userId="0b65552c-814d-45bd-8e09-b5a166dd20e8" providerId="ADAL" clId="{6E9440DF-E3D7-4F78-8070-F1E3BAE35C51}" dt="2020-07-07T19:03:02.675" v="36" actId="47"/>
        <pc:sldMkLst>
          <pc:docMk/>
          <pc:sldMk cId="0" sldId="308"/>
        </pc:sldMkLst>
      </pc:sldChg>
      <pc:sldChg chg="del">
        <pc:chgData name="Edward Robinson" userId="0b65552c-814d-45bd-8e09-b5a166dd20e8" providerId="ADAL" clId="{6E9440DF-E3D7-4F78-8070-F1E3BAE35C51}" dt="2020-07-07T19:03:01.198" v="32" actId="47"/>
        <pc:sldMkLst>
          <pc:docMk/>
          <pc:sldMk cId="738771031" sldId="325"/>
        </pc:sldMkLst>
      </pc:sldChg>
      <pc:sldChg chg="del">
        <pc:chgData name="Edward Robinson" userId="0b65552c-814d-45bd-8e09-b5a166dd20e8" providerId="ADAL" clId="{6E9440DF-E3D7-4F78-8070-F1E3BAE35C51}" dt="2020-07-07T19:02:32.790" v="0" actId="47"/>
        <pc:sldMkLst>
          <pc:docMk/>
          <pc:sldMk cId="0" sldId="468"/>
        </pc:sldMkLst>
      </pc:sldChg>
      <pc:sldChg chg="add del">
        <pc:chgData name="Edward Robinson" userId="0b65552c-814d-45bd-8e09-b5a166dd20e8" providerId="ADAL" clId="{6E9440DF-E3D7-4F78-8070-F1E3BAE35C51}" dt="2020-07-07T19:03:09.085" v="42" actId="47"/>
        <pc:sldMkLst>
          <pc:docMk/>
          <pc:sldMk cId="0" sldId="864"/>
        </pc:sldMkLst>
      </pc:sldChg>
      <pc:sldChg chg="del">
        <pc:chgData name="Edward Robinson" userId="0b65552c-814d-45bd-8e09-b5a166dd20e8" providerId="ADAL" clId="{6E9440DF-E3D7-4F78-8070-F1E3BAE35C51}" dt="2020-07-07T19:02:34.980" v="3" actId="47"/>
        <pc:sldMkLst>
          <pc:docMk/>
          <pc:sldMk cId="2650310207" sldId="865"/>
        </pc:sldMkLst>
      </pc:sldChg>
      <pc:sldChg chg="del">
        <pc:chgData name="Edward Robinson" userId="0b65552c-814d-45bd-8e09-b5a166dd20e8" providerId="ADAL" clId="{6E9440DF-E3D7-4F78-8070-F1E3BAE35C51}" dt="2020-07-07T19:03:05.030" v="39" actId="47"/>
        <pc:sldMkLst>
          <pc:docMk/>
          <pc:sldMk cId="2087423823" sldId="876"/>
        </pc:sldMkLst>
      </pc:sldChg>
      <pc:sldChg chg="del">
        <pc:chgData name="Edward Robinson" userId="0b65552c-814d-45bd-8e09-b5a166dd20e8" providerId="ADAL" clId="{6E9440DF-E3D7-4F78-8070-F1E3BAE35C51}" dt="2020-07-07T19:03:05.438" v="40" actId="47"/>
        <pc:sldMkLst>
          <pc:docMk/>
          <pc:sldMk cId="2517611113" sldId="878"/>
        </pc:sldMkLst>
      </pc:sldChg>
      <pc:sldChg chg="del">
        <pc:chgData name="Edward Robinson" userId="0b65552c-814d-45bd-8e09-b5a166dd20e8" providerId="ADAL" clId="{6E9440DF-E3D7-4F78-8070-F1E3BAE35C51}" dt="2020-07-07T19:02:34.336" v="2" actId="47"/>
        <pc:sldMkLst>
          <pc:docMk/>
          <pc:sldMk cId="3675904530" sldId="925"/>
        </pc:sldMkLst>
      </pc:sldChg>
      <pc:sldChg chg="del">
        <pc:chgData name="Edward Robinson" userId="0b65552c-814d-45bd-8e09-b5a166dd20e8" providerId="ADAL" clId="{6E9440DF-E3D7-4F78-8070-F1E3BAE35C51}" dt="2020-07-07T19:02:33.582" v="1" actId="47"/>
        <pc:sldMkLst>
          <pc:docMk/>
          <pc:sldMk cId="1658225995" sldId="932"/>
        </pc:sldMkLst>
      </pc:sldChg>
      <pc:sldChg chg="del">
        <pc:chgData name="Edward Robinson" userId="0b65552c-814d-45bd-8e09-b5a166dd20e8" providerId="ADAL" clId="{6E9440DF-E3D7-4F78-8070-F1E3BAE35C51}" dt="2020-07-07T19:02:51.908" v="7" actId="47"/>
        <pc:sldMkLst>
          <pc:docMk/>
          <pc:sldMk cId="0" sldId="934"/>
        </pc:sldMkLst>
      </pc:sldChg>
      <pc:sldChg chg="del">
        <pc:chgData name="Edward Robinson" userId="0b65552c-814d-45bd-8e09-b5a166dd20e8" providerId="ADAL" clId="{6E9440DF-E3D7-4F78-8070-F1E3BAE35C51}" dt="2020-07-07T19:02:52.487" v="8" actId="47"/>
        <pc:sldMkLst>
          <pc:docMk/>
          <pc:sldMk cId="0" sldId="935"/>
        </pc:sldMkLst>
      </pc:sldChg>
      <pc:sldChg chg="del">
        <pc:chgData name="Edward Robinson" userId="0b65552c-814d-45bd-8e09-b5a166dd20e8" providerId="ADAL" clId="{6E9440DF-E3D7-4F78-8070-F1E3BAE35C51}" dt="2020-07-07T19:02:52.946" v="9" actId="47"/>
        <pc:sldMkLst>
          <pc:docMk/>
          <pc:sldMk cId="0" sldId="936"/>
        </pc:sldMkLst>
      </pc:sldChg>
      <pc:sldChg chg="del">
        <pc:chgData name="Edward Robinson" userId="0b65552c-814d-45bd-8e09-b5a166dd20e8" providerId="ADAL" clId="{6E9440DF-E3D7-4F78-8070-F1E3BAE35C51}" dt="2020-07-07T19:02:53.390" v="10" actId="47"/>
        <pc:sldMkLst>
          <pc:docMk/>
          <pc:sldMk cId="0" sldId="937"/>
        </pc:sldMkLst>
      </pc:sldChg>
      <pc:sldChg chg="del">
        <pc:chgData name="Edward Robinson" userId="0b65552c-814d-45bd-8e09-b5a166dd20e8" providerId="ADAL" clId="{6E9440DF-E3D7-4F78-8070-F1E3BAE35C51}" dt="2020-07-07T19:02:53.771" v="11" actId="47"/>
        <pc:sldMkLst>
          <pc:docMk/>
          <pc:sldMk cId="0" sldId="938"/>
        </pc:sldMkLst>
      </pc:sldChg>
      <pc:sldChg chg="del">
        <pc:chgData name="Edward Robinson" userId="0b65552c-814d-45bd-8e09-b5a166dd20e8" providerId="ADAL" clId="{6E9440DF-E3D7-4F78-8070-F1E3BAE35C51}" dt="2020-07-07T19:02:54.162" v="12" actId="47"/>
        <pc:sldMkLst>
          <pc:docMk/>
          <pc:sldMk cId="0" sldId="939"/>
        </pc:sldMkLst>
      </pc:sldChg>
      <pc:sldChg chg="del">
        <pc:chgData name="Edward Robinson" userId="0b65552c-814d-45bd-8e09-b5a166dd20e8" providerId="ADAL" clId="{6E9440DF-E3D7-4F78-8070-F1E3BAE35C51}" dt="2020-07-07T19:02:54.546" v="13" actId="47"/>
        <pc:sldMkLst>
          <pc:docMk/>
          <pc:sldMk cId="0" sldId="940"/>
        </pc:sldMkLst>
      </pc:sldChg>
      <pc:sldChg chg="del">
        <pc:chgData name="Edward Robinson" userId="0b65552c-814d-45bd-8e09-b5a166dd20e8" providerId="ADAL" clId="{6E9440DF-E3D7-4F78-8070-F1E3BAE35C51}" dt="2020-07-07T19:02:54.919" v="14" actId="47"/>
        <pc:sldMkLst>
          <pc:docMk/>
          <pc:sldMk cId="0" sldId="941"/>
        </pc:sldMkLst>
      </pc:sldChg>
      <pc:sldChg chg="del">
        <pc:chgData name="Edward Robinson" userId="0b65552c-814d-45bd-8e09-b5a166dd20e8" providerId="ADAL" clId="{6E9440DF-E3D7-4F78-8070-F1E3BAE35C51}" dt="2020-07-07T19:02:55.281" v="15" actId="47"/>
        <pc:sldMkLst>
          <pc:docMk/>
          <pc:sldMk cId="0" sldId="942"/>
        </pc:sldMkLst>
      </pc:sldChg>
      <pc:sldChg chg="del">
        <pc:chgData name="Edward Robinson" userId="0b65552c-814d-45bd-8e09-b5a166dd20e8" providerId="ADAL" clId="{6E9440DF-E3D7-4F78-8070-F1E3BAE35C51}" dt="2020-07-07T19:02:55.651" v="16" actId="47"/>
        <pc:sldMkLst>
          <pc:docMk/>
          <pc:sldMk cId="0" sldId="943"/>
        </pc:sldMkLst>
      </pc:sldChg>
      <pc:sldChg chg="del">
        <pc:chgData name="Edward Robinson" userId="0b65552c-814d-45bd-8e09-b5a166dd20e8" providerId="ADAL" clId="{6E9440DF-E3D7-4F78-8070-F1E3BAE35C51}" dt="2020-07-07T19:02:56.009" v="17" actId="47"/>
        <pc:sldMkLst>
          <pc:docMk/>
          <pc:sldMk cId="0" sldId="944"/>
        </pc:sldMkLst>
      </pc:sldChg>
      <pc:sldChg chg="del">
        <pc:chgData name="Edward Robinson" userId="0b65552c-814d-45bd-8e09-b5a166dd20e8" providerId="ADAL" clId="{6E9440DF-E3D7-4F78-8070-F1E3BAE35C51}" dt="2020-07-07T19:03:01.744" v="33" actId="47"/>
        <pc:sldMkLst>
          <pc:docMk/>
          <pc:sldMk cId="4001793681" sldId="945"/>
        </pc:sldMkLst>
      </pc:sldChg>
      <pc:sldChg chg="del">
        <pc:chgData name="Edward Robinson" userId="0b65552c-814d-45bd-8e09-b5a166dd20e8" providerId="ADAL" clId="{6E9440DF-E3D7-4F78-8070-F1E3BAE35C51}" dt="2020-07-07T19:03:02.039" v="34" actId="47"/>
        <pc:sldMkLst>
          <pc:docMk/>
          <pc:sldMk cId="1120730116" sldId="947"/>
        </pc:sldMkLst>
      </pc:sldChg>
      <pc:sldChg chg="del">
        <pc:chgData name="Edward Robinson" userId="0b65552c-814d-45bd-8e09-b5a166dd20e8" providerId="ADAL" clId="{6E9440DF-E3D7-4F78-8070-F1E3BAE35C51}" dt="2020-07-07T19:03:04.100" v="37" actId="47"/>
        <pc:sldMkLst>
          <pc:docMk/>
          <pc:sldMk cId="3335551449" sldId="949"/>
        </pc:sldMkLst>
      </pc:sldChg>
      <pc:sldChg chg="del">
        <pc:chgData name="Edward Robinson" userId="0b65552c-814d-45bd-8e09-b5a166dd20e8" providerId="ADAL" clId="{6E9440DF-E3D7-4F78-8070-F1E3BAE35C51}" dt="2020-07-07T19:02:35.631" v="4" actId="47"/>
        <pc:sldMkLst>
          <pc:docMk/>
          <pc:sldMk cId="1178381962" sldId="1024"/>
        </pc:sldMkLst>
      </pc:sldChg>
      <pc:sldChg chg="del">
        <pc:chgData name="Edward Robinson" userId="0b65552c-814d-45bd-8e09-b5a166dd20e8" providerId="ADAL" clId="{6E9440DF-E3D7-4F78-8070-F1E3BAE35C51}" dt="2020-07-07T19:02:36.871" v="5" actId="47"/>
        <pc:sldMkLst>
          <pc:docMk/>
          <pc:sldMk cId="4080012670" sldId="1025"/>
        </pc:sldMkLst>
      </pc:sldChg>
      <pc:sldChg chg="del">
        <pc:chgData name="Edward Robinson" userId="0b65552c-814d-45bd-8e09-b5a166dd20e8" providerId="ADAL" clId="{6E9440DF-E3D7-4F78-8070-F1E3BAE35C51}" dt="2020-07-07T19:02:51.366" v="6" actId="47"/>
        <pc:sldMkLst>
          <pc:docMk/>
          <pc:sldMk cId="986306732" sldId="1026"/>
        </pc:sldMkLst>
      </pc:sldChg>
      <pc:sldChg chg="del">
        <pc:chgData name="Edward Robinson" userId="0b65552c-814d-45bd-8e09-b5a166dd20e8" providerId="ADAL" clId="{6E9440DF-E3D7-4F78-8070-F1E3BAE35C51}" dt="2020-07-07T19:03:04.637" v="38" actId="47"/>
        <pc:sldMkLst>
          <pc:docMk/>
          <pc:sldMk cId="3922224357" sldId="1027"/>
        </pc:sldMkLst>
      </pc:sldChg>
      <pc:sldChg chg="del">
        <pc:chgData name="Edward Robinson" userId="0b65552c-814d-45bd-8e09-b5a166dd20e8" providerId="ADAL" clId="{6E9440DF-E3D7-4F78-8070-F1E3BAE35C51}" dt="2020-07-07T19:03:30.742" v="43" actId="47"/>
        <pc:sldMkLst>
          <pc:docMk/>
          <pc:sldMk cId="1936602311" sldId="1028"/>
        </pc:sldMkLst>
      </pc:sldChg>
      <pc:sldMasterChg chg="delSldLayout">
        <pc:chgData name="Edward Robinson" userId="0b65552c-814d-45bd-8e09-b5a166dd20e8" providerId="ADAL" clId="{6E9440DF-E3D7-4F78-8070-F1E3BAE35C51}" dt="2020-07-07T19:03:04.100" v="37" actId="47"/>
        <pc:sldMasterMkLst>
          <pc:docMk/>
          <pc:sldMasterMk cId="0" sldId="2147483648"/>
        </pc:sldMasterMkLst>
        <pc:sldLayoutChg chg="del">
          <pc:chgData name="Edward Robinson" userId="0b65552c-814d-45bd-8e09-b5a166dd20e8" providerId="ADAL" clId="{6E9440DF-E3D7-4F78-8070-F1E3BAE35C51}" dt="2020-07-07T19:02:51.908" v="7" actId="47"/>
          <pc:sldLayoutMkLst>
            <pc:docMk/>
            <pc:sldMasterMk cId="0" sldId="2147483648"/>
            <pc:sldLayoutMk cId="1805074901" sldId="2147483661"/>
          </pc:sldLayoutMkLst>
        </pc:sldLayoutChg>
        <pc:sldLayoutChg chg="del">
          <pc:chgData name="Edward Robinson" userId="0b65552c-814d-45bd-8e09-b5a166dd20e8" providerId="ADAL" clId="{6E9440DF-E3D7-4F78-8070-F1E3BAE35C51}" dt="2020-07-07T19:03:04.100" v="37" actId="47"/>
          <pc:sldLayoutMkLst>
            <pc:docMk/>
            <pc:sldMasterMk cId="0" sldId="2147483648"/>
            <pc:sldLayoutMk cId="1331524289"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EB9B0-24FA-4A10-B3CC-D1112C56CF15}"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3617500A-D373-409A-8111-869395CD8287}">
      <dgm:prSet/>
      <dgm:spPr/>
      <dgm:t>
        <a:bodyPr/>
        <a:lstStyle/>
        <a:p>
          <a:r>
            <a:rPr lang="en-US" dirty="0"/>
            <a:t>Settle In</a:t>
          </a:r>
        </a:p>
      </dgm:t>
    </dgm:pt>
    <dgm:pt modelId="{9D8234A5-A7D9-4197-A064-9150F19B7358}" type="parTrans" cxnId="{442CF3B6-7C1B-4A8A-9717-1B78697E784F}">
      <dgm:prSet/>
      <dgm:spPr/>
      <dgm:t>
        <a:bodyPr/>
        <a:lstStyle/>
        <a:p>
          <a:endParaRPr lang="en-US"/>
        </a:p>
      </dgm:t>
    </dgm:pt>
    <dgm:pt modelId="{83266D91-B8C7-4A93-BA9E-2FDA5A18DC34}" type="sibTrans" cxnId="{442CF3B6-7C1B-4A8A-9717-1B78697E784F}">
      <dgm:prSet/>
      <dgm:spPr/>
      <dgm:t>
        <a:bodyPr/>
        <a:lstStyle/>
        <a:p>
          <a:endParaRPr lang="en-US"/>
        </a:p>
      </dgm:t>
    </dgm:pt>
    <dgm:pt modelId="{CB3CD042-2C86-4775-B5D5-2BF44B54F471}">
      <dgm:prSet custT="1"/>
      <dgm:spPr/>
      <dgm:t>
        <a:bodyPr/>
        <a:lstStyle/>
        <a:p>
          <a:r>
            <a:rPr lang="en-US" sz="1400" dirty="0"/>
            <a:t>Settle In Properly – Let people get used to the idea; exercise restraint</a:t>
          </a:r>
        </a:p>
      </dgm:t>
    </dgm:pt>
    <dgm:pt modelId="{73665F9F-CA3F-4D27-AD60-1720369AA5B4}" type="parTrans" cxnId="{ED3C0712-72E6-49DD-B963-F10AFC125A08}">
      <dgm:prSet/>
      <dgm:spPr/>
      <dgm:t>
        <a:bodyPr/>
        <a:lstStyle/>
        <a:p>
          <a:endParaRPr lang="en-US"/>
        </a:p>
      </dgm:t>
    </dgm:pt>
    <dgm:pt modelId="{BBD03D2D-DDE0-4A75-8026-E9ADE788DF53}" type="sibTrans" cxnId="{ED3C0712-72E6-49DD-B963-F10AFC125A08}">
      <dgm:prSet/>
      <dgm:spPr/>
      <dgm:t>
        <a:bodyPr/>
        <a:lstStyle/>
        <a:p>
          <a:endParaRPr lang="en-US"/>
        </a:p>
      </dgm:t>
    </dgm:pt>
    <dgm:pt modelId="{D09E3DDE-1F41-4849-AD96-F5428741D6C4}">
      <dgm:prSet/>
      <dgm:spPr/>
      <dgm:t>
        <a:bodyPr/>
        <a:lstStyle/>
        <a:p>
          <a:r>
            <a:rPr lang="en-US" dirty="0"/>
            <a:t>Use</a:t>
          </a:r>
        </a:p>
      </dgm:t>
    </dgm:pt>
    <dgm:pt modelId="{77A6C4C8-289E-4F61-8BE2-EFD46F39FA9D}" type="parTrans" cxnId="{6378D8B7-1ED0-42D2-9CF7-DB526DE979F9}">
      <dgm:prSet/>
      <dgm:spPr/>
      <dgm:t>
        <a:bodyPr/>
        <a:lstStyle/>
        <a:p>
          <a:endParaRPr lang="en-US"/>
        </a:p>
      </dgm:t>
    </dgm:pt>
    <dgm:pt modelId="{5D3393D2-A999-4375-BEA4-B6485D765078}" type="sibTrans" cxnId="{6378D8B7-1ED0-42D2-9CF7-DB526DE979F9}">
      <dgm:prSet/>
      <dgm:spPr/>
      <dgm:t>
        <a:bodyPr/>
        <a:lstStyle/>
        <a:p>
          <a:endParaRPr lang="en-US"/>
        </a:p>
      </dgm:t>
    </dgm:pt>
    <dgm:pt modelId="{F178CCD8-9465-4A78-92A8-C91EACA7D97A}">
      <dgm:prSet custT="1"/>
      <dgm:spPr/>
      <dgm:t>
        <a:bodyPr/>
        <a:lstStyle/>
        <a:p>
          <a:r>
            <a:rPr lang="en-US" sz="1400" dirty="0"/>
            <a:t>Use Your Authority Judiciously</a:t>
          </a:r>
        </a:p>
      </dgm:t>
    </dgm:pt>
    <dgm:pt modelId="{AFE1F81C-FC72-4346-828F-2EAEB1EC0A5B}" type="parTrans" cxnId="{06709CBB-1DC3-4284-A0EF-D7E38ECCF8A9}">
      <dgm:prSet/>
      <dgm:spPr/>
      <dgm:t>
        <a:bodyPr/>
        <a:lstStyle/>
        <a:p>
          <a:endParaRPr lang="en-US"/>
        </a:p>
      </dgm:t>
    </dgm:pt>
    <dgm:pt modelId="{99CDEDB2-8938-416E-9E95-572760069327}" type="sibTrans" cxnId="{06709CBB-1DC3-4284-A0EF-D7E38ECCF8A9}">
      <dgm:prSet/>
      <dgm:spPr/>
      <dgm:t>
        <a:bodyPr/>
        <a:lstStyle/>
        <a:p>
          <a:endParaRPr lang="en-US"/>
        </a:p>
      </dgm:t>
    </dgm:pt>
    <dgm:pt modelId="{2876A1D0-38AB-4043-963C-2563823D34B6}">
      <dgm:prSet/>
      <dgm:spPr/>
      <dgm:t>
        <a:bodyPr/>
        <a:lstStyle/>
        <a:p>
          <a:r>
            <a:rPr lang="en-US" dirty="0"/>
            <a:t>Don’t ignore</a:t>
          </a:r>
        </a:p>
      </dgm:t>
    </dgm:pt>
    <dgm:pt modelId="{4A72F426-6CCC-45AC-BA2A-C9C557E7B06B}" type="parTrans" cxnId="{5A8D78F8-763C-4C9F-99BB-78C091DA8D77}">
      <dgm:prSet/>
      <dgm:spPr/>
      <dgm:t>
        <a:bodyPr/>
        <a:lstStyle/>
        <a:p>
          <a:endParaRPr lang="en-US"/>
        </a:p>
      </dgm:t>
    </dgm:pt>
    <dgm:pt modelId="{D83C30B6-EED0-4A31-A4E8-69FE9093E5A2}" type="sibTrans" cxnId="{5A8D78F8-763C-4C9F-99BB-78C091DA8D77}">
      <dgm:prSet/>
      <dgm:spPr/>
      <dgm:t>
        <a:bodyPr/>
        <a:lstStyle/>
        <a:p>
          <a:endParaRPr lang="en-US"/>
        </a:p>
      </dgm:t>
    </dgm:pt>
    <dgm:pt modelId="{43CE9A8F-FF91-4B71-8020-0760CBC40074}">
      <dgm:prSet custT="1"/>
      <dgm:spPr/>
      <dgm:t>
        <a:bodyPr/>
        <a:lstStyle/>
        <a:p>
          <a:r>
            <a:rPr lang="en-US" sz="1400" dirty="0"/>
            <a:t>Don’t ignore the “Personal Touch”</a:t>
          </a:r>
        </a:p>
      </dgm:t>
    </dgm:pt>
    <dgm:pt modelId="{58EE7D55-10BE-45C0-906F-C7C4E301D564}" type="parTrans" cxnId="{446540D3-AD9C-43F3-B6B4-23CADBEAFB19}">
      <dgm:prSet/>
      <dgm:spPr/>
      <dgm:t>
        <a:bodyPr/>
        <a:lstStyle/>
        <a:p>
          <a:endParaRPr lang="en-US"/>
        </a:p>
      </dgm:t>
    </dgm:pt>
    <dgm:pt modelId="{51948625-AB93-4339-8F51-00DF3DFFDC53}" type="sibTrans" cxnId="{446540D3-AD9C-43F3-B6B4-23CADBEAFB19}">
      <dgm:prSet/>
      <dgm:spPr/>
      <dgm:t>
        <a:bodyPr/>
        <a:lstStyle/>
        <a:p>
          <a:endParaRPr lang="en-US"/>
        </a:p>
      </dgm:t>
    </dgm:pt>
    <dgm:pt modelId="{6C867D0C-450E-47C8-8D61-99C02D50C131}">
      <dgm:prSet/>
      <dgm:spPr/>
      <dgm:t>
        <a:bodyPr/>
        <a:lstStyle/>
        <a:p>
          <a:r>
            <a:rPr lang="en-US" dirty="0"/>
            <a:t>Manage</a:t>
          </a:r>
        </a:p>
      </dgm:t>
    </dgm:pt>
    <dgm:pt modelId="{DFB5DF44-ED62-47C9-BD6E-332D2E94B3E7}" type="parTrans" cxnId="{8D2DFF80-1B68-4911-A09D-E4AD47FCD083}">
      <dgm:prSet/>
      <dgm:spPr/>
      <dgm:t>
        <a:bodyPr/>
        <a:lstStyle/>
        <a:p>
          <a:endParaRPr lang="en-US"/>
        </a:p>
      </dgm:t>
    </dgm:pt>
    <dgm:pt modelId="{4C76DAFC-0C95-41E1-835E-91C20DFE27B0}" type="sibTrans" cxnId="{8D2DFF80-1B68-4911-A09D-E4AD47FCD083}">
      <dgm:prSet/>
      <dgm:spPr/>
      <dgm:t>
        <a:bodyPr/>
        <a:lstStyle/>
        <a:p>
          <a:endParaRPr lang="en-US"/>
        </a:p>
      </dgm:t>
    </dgm:pt>
    <dgm:pt modelId="{D3E1CCFB-0462-4E3B-B7F3-C3C0B7DDEBFB}">
      <dgm:prSet custT="1"/>
      <dgm:spPr/>
      <dgm:t>
        <a:bodyPr/>
        <a:lstStyle/>
        <a:p>
          <a:r>
            <a:rPr lang="en-US" sz="1400" dirty="0"/>
            <a:t>Manage existing friendships wisely</a:t>
          </a:r>
        </a:p>
      </dgm:t>
    </dgm:pt>
    <dgm:pt modelId="{3EA674A3-794F-41E8-AC36-0F246355A970}" type="parTrans" cxnId="{6A60F603-D411-481F-99A8-A7AFCCBFC54D}">
      <dgm:prSet/>
      <dgm:spPr/>
      <dgm:t>
        <a:bodyPr/>
        <a:lstStyle/>
        <a:p>
          <a:endParaRPr lang="en-US"/>
        </a:p>
      </dgm:t>
    </dgm:pt>
    <dgm:pt modelId="{39A68AA5-31F1-4CE7-BE1C-A055782CB820}" type="sibTrans" cxnId="{6A60F603-D411-481F-99A8-A7AFCCBFC54D}">
      <dgm:prSet/>
      <dgm:spPr/>
      <dgm:t>
        <a:bodyPr/>
        <a:lstStyle/>
        <a:p>
          <a:endParaRPr lang="en-US"/>
        </a:p>
      </dgm:t>
    </dgm:pt>
    <dgm:pt modelId="{EEE21395-E836-48B5-9DE9-D852F0FF5681}">
      <dgm:prSet/>
      <dgm:spPr/>
      <dgm:t>
        <a:bodyPr/>
        <a:lstStyle/>
        <a:p>
          <a:r>
            <a:rPr lang="en-US" dirty="0"/>
            <a:t>Build</a:t>
          </a:r>
        </a:p>
      </dgm:t>
    </dgm:pt>
    <dgm:pt modelId="{21B0448E-F347-4D29-8855-DDAEB0C85591}" type="parTrans" cxnId="{46C6EB08-67A0-44D7-A728-9D006CF06126}">
      <dgm:prSet/>
      <dgm:spPr/>
      <dgm:t>
        <a:bodyPr/>
        <a:lstStyle/>
        <a:p>
          <a:endParaRPr lang="en-US"/>
        </a:p>
      </dgm:t>
    </dgm:pt>
    <dgm:pt modelId="{E35B8D36-8770-4C7E-84E8-174F206A128C}" type="sibTrans" cxnId="{46C6EB08-67A0-44D7-A728-9D006CF06126}">
      <dgm:prSet/>
      <dgm:spPr/>
      <dgm:t>
        <a:bodyPr/>
        <a:lstStyle/>
        <a:p>
          <a:endParaRPr lang="en-US"/>
        </a:p>
      </dgm:t>
    </dgm:pt>
    <dgm:pt modelId="{AF2EB8CD-4A5C-4D0B-AA6F-D4693EF8EEA9}">
      <dgm:prSet custT="1"/>
      <dgm:spPr/>
      <dgm:t>
        <a:bodyPr/>
        <a:lstStyle/>
        <a:p>
          <a:r>
            <a:rPr lang="en-US" sz="1400" dirty="0"/>
            <a:t>Build your area to be successful</a:t>
          </a:r>
        </a:p>
      </dgm:t>
    </dgm:pt>
    <dgm:pt modelId="{394DCA76-4172-4409-BF68-C264DE28EA8E}" type="parTrans" cxnId="{453A1367-F024-4128-925C-0C27171D129C}">
      <dgm:prSet/>
      <dgm:spPr/>
      <dgm:t>
        <a:bodyPr/>
        <a:lstStyle/>
        <a:p>
          <a:endParaRPr lang="en-US"/>
        </a:p>
      </dgm:t>
    </dgm:pt>
    <dgm:pt modelId="{D0B5C9B2-F226-4022-A035-C5AEFAFE311C}" type="sibTrans" cxnId="{453A1367-F024-4128-925C-0C27171D129C}">
      <dgm:prSet/>
      <dgm:spPr/>
      <dgm:t>
        <a:bodyPr/>
        <a:lstStyle/>
        <a:p>
          <a:endParaRPr lang="en-US"/>
        </a:p>
      </dgm:t>
    </dgm:pt>
    <dgm:pt modelId="{815361AB-4CAE-492C-92F0-DEB610EB9327}">
      <dgm:prSet/>
      <dgm:spPr/>
      <dgm:t>
        <a:bodyPr/>
        <a:lstStyle/>
        <a:p>
          <a:r>
            <a:rPr lang="en-US" dirty="0"/>
            <a:t>Manage</a:t>
          </a:r>
        </a:p>
      </dgm:t>
    </dgm:pt>
    <dgm:pt modelId="{82B8EE9B-200C-4999-9433-554C4743921B}" type="parTrans" cxnId="{CC8B597F-117E-487C-BD79-7DF8A9A026F4}">
      <dgm:prSet/>
      <dgm:spPr/>
      <dgm:t>
        <a:bodyPr/>
        <a:lstStyle/>
        <a:p>
          <a:endParaRPr lang="en-US"/>
        </a:p>
      </dgm:t>
    </dgm:pt>
    <dgm:pt modelId="{DD8D39E5-1B17-42E4-B99C-E26F37C8A469}" type="sibTrans" cxnId="{CC8B597F-117E-487C-BD79-7DF8A9A026F4}">
      <dgm:prSet/>
      <dgm:spPr/>
      <dgm:t>
        <a:bodyPr/>
        <a:lstStyle/>
        <a:p>
          <a:endParaRPr lang="en-US"/>
        </a:p>
      </dgm:t>
    </dgm:pt>
    <dgm:pt modelId="{4F531CD2-F0E9-4BE7-970B-44FDED65444C}">
      <dgm:prSet custT="1"/>
      <dgm:spPr/>
      <dgm:t>
        <a:bodyPr/>
        <a:lstStyle/>
        <a:p>
          <a:r>
            <a:rPr lang="en-US" sz="1400" dirty="0"/>
            <a:t>Manage your moods – navigate the ups and downs</a:t>
          </a:r>
        </a:p>
      </dgm:t>
    </dgm:pt>
    <dgm:pt modelId="{1CF9D6EF-D011-4164-A9CB-D9651AF91B7E}" type="parTrans" cxnId="{0E7D4E11-6470-4EE9-A078-770B7E368A42}">
      <dgm:prSet/>
      <dgm:spPr/>
      <dgm:t>
        <a:bodyPr/>
        <a:lstStyle/>
        <a:p>
          <a:endParaRPr lang="en-US"/>
        </a:p>
      </dgm:t>
    </dgm:pt>
    <dgm:pt modelId="{748AF9B6-770B-4842-9B77-C9673ED61978}" type="sibTrans" cxnId="{0E7D4E11-6470-4EE9-A078-770B7E368A42}">
      <dgm:prSet/>
      <dgm:spPr/>
      <dgm:t>
        <a:bodyPr/>
        <a:lstStyle/>
        <a:p>
          <a:endParaRPr lang="en-US"/>
        </a:p>
      </dgm:t>
    </dgm:pt>
    <dgm:pt modelId="{EA42CD5E-EA20-4384-8A3C-3B01A5525D80}">
      <dgm:prSet/>
      <dgm:spPr/>
      <dgm:t>
        <a:bodyPr/>
        <a:lstStyle/>
        <a:p>
          <a:r>
            <a:rPr lang="en-US" dirty="0"/>
            <a:t>Manage</a:t>
          </a:r>
        </a:p>
      </dgm:t>
    </dgm:pt>
    <dgm:pt modelId="{DB7CA35B-B56F-4AFD-AB66-2BA1F140AB25}" type="parTrans" cxnId="{A6419C14-B574-42C4-94A1-8AACD79045DB}">
      <dgm:prSet/>
      <dgm:spPr/>
      <dgm:t>
        <a:bodyPr/>
        <a:lstStyle/>
        <a:p>
          <a:endParaRPr lang="en-US"/>
        </a:p>
      </dgm:t>
    </dgm:pt>
    <dgm:pt modelId="{43DE2FA7-7E95-47CA-A1D6-52DBA2EE86F8}" type="sibTrans" cxnId="{A6419C14-B574-42C4-94A1-8AACD79045DB}">
      <dgm:prSet/>
      <dgm:spPr/>
      <dgm:t>
        <a:bodyPr/>
        <a:lstStyle/>
        <a:p>
          <a:endParaRPr lang="en-US"/>
        </a:p>
      </dgm:t>
    </dgm:pt>
    <dgm:pt modelId="{302E24A7-2908-4B74-A40D-57C803F03D8B}">
      <dgm:prSet custT="1"/>
      <dgm:spPr/>
      <dgm:t>
        <a:bodyPr/>
        <a:lstStyle/>
        <a:p>
          <a:r>
            <a:rPr lang="en-US" sz="1400" dirty="0"/>
            <a:t>Manage your feelings – be an authentic adult human</a:t>
          </a:r>
        </a:p>
      </dgm:t>
    </dgm:pt>
    <dgm:pt modelId="{313B5392-B554-4235-8DC6-A53229474D10}" type="parTrans" cxnId="{B4E87258-3173-4CF1-A194-CB229F21D8B4}">
      <dgm:prSet/>
      <dgm:spPr/>
      <dgm:t>
        <a:bodyPr/>
        <a:lstStyle/>
        <a:p>
          <a:endParaRPr lang="en-US"/>
        </a:p>
      </dgm:t>
    </dgm:pt>
    <dgm:pt modelId="{A4B0F42C-6E60-4AF2-B240-70321ADC7701}" type="sibTrans" cxnId="{B4E87258-3173-4CF1-A194-CB229F21D8B4}">
      <dgm:prSet/>
      <dgm:spPr/>
      <dgm:t>
        <a:bodyPr/>
        <a:lstStyle/>
        <a:p>
          <a:endParaRPr lang="en-US"/>
        </a:p>
      </dgm:t>
    </dgm:pt>
    <dgm:pt modelId="{B84DF47D-5326-484D-B5D6-5918DAF93690}" type="pres">
      <dgm:prSet presAssocID="{BD0EB9B0-24FA-4A10-B3CC-D1112C56CF15}" presName="Name0" presStyleCnt="0">
        <dgm:presLayoutVars>
          <dgm:dir/>
          <dgm:animLvl val="lvl"/>
          <dgm:resizeHandles val="exact"/>
        </dgm:presLayoutVars>
      </dgm:prSet>
      <dgm:spPr/>
    </dgm:pt>
    <dgm:pt modelId="{EA89D8D8-B7DA-4778-B0C2-F10AFBBFE0D9}" type="pres">
      <dgm:prSet presAssocID="{EA42CD5E-EA20-4384-8A3C-3B01A5525D80}" presName="boxAndChildren" presStyleCnt="0"/>
      <dgm:spPr/>
    </dgm:pt>
    <dgm:pt modelId="{92D4B448-235C-493D-929E-BA352EA5ACAC}" type="pres">
      <dgm:prSet presAssocID="{EA42CD5E-EA20-4384-8A3C-3B01A5525D80}" presName="parentTextBox" presStyleLbl="alignNode1" presStyleIdx="0" presStyleCnt="7"/>
      <dgm:spPr/>
    </dgm:pt>
    <dgm:pt modelId="{69C0350D-F1AA-41AE-9882-A8CD22ACEF0F}" type="pres">
      <dgm:prSet presAssocID="{EA42CD5E-EA20-4384-8A3C-3B01A5525D80}" presName="descendantBox" presStyleLbl="bgAccFollowNode1" presStyleIdx="0" presStyleCnt="7"/>
      <dgm:spPr/>
    </dgm:pt>
    <dgm:pt modelId="{F3582D7A-9AC4-4319-9270-24BDEFCA7B03}" type="pres">
      <dgm:prSet presAssocID="{DD8D39E5-1B17-42E4-B99C-E26F37C8A469}" presName="sp" presStyleCnt="0"/>
      <dgm:spPr/>
    </dgm:pt>
    <dgm:pt modelId="{F0149C43-FBE6-431A-927A-E51B612C78B8}" type="pres">
      <dgm:prSet presAssocID="{815361AB-4CAE-492C-92F0-DEB610EB9327}" presName="arrowAndChildren" presStyleCnt="0"/>
      <dgm:spPr/>
    </dgm:pt>
    <dgm:pt modelId="{8EC4910F-0582-459E-9B7C-5C90FB30C272}" type="pres">
      <dgm:prSet presAssocID="{815361AB-4CAE-492C-92F0-DEB610EB9327}" presName="parentTextArrow" presStyleLbl="node1" presStyleIdx="0" presStyleCnt="0"/>
      <dgm:spPr/>
    </dgm:pt>
    <dgm:pt modelId="{A349ABF7-1EDD-4FD2-A195-10D857919E02}" type="pres">
      <dgm:prSet presAssocID="{815361AB-4CAE-492C-92F0-DEB610EB9327}" presName="arrow" presStyleLbl="alignNode1" presStyleIdx="1" presStyleCnt="7"/>
      <dgm:spPr/>
    </dgm:pt>
    <dgm:pt modelId="{E7C2E2E0-CEAE-4224-B73C-D027277A60F0}" type="pres">
      <dgm:prSet presAssocID="{815361AB-4CAE-492C-92F0-DEB610EB9327}" presName="descendantArrow" presStyleLbl="bgAccFollowNode1" presStyleIdx="1" presStyleCnt="7"/>
      <dgm:spPr/>
    </dgm:pt>
    <dgm:pt modelId="{24E2EA03-F9C5-4590-9643-AC2DC84260B8}" type="pres">
      <dgm:prSet presAssocID="{E35B8D36-8770-4C7E-84E8-174F206A128C}" presName="sp" presStyleCnt="0"/>
      <dgm:spPr/>
    </dgm:pt>
    <dgm:pt modelId="{ADC5F557-95E6-4BDE-BBE3-238A9755E408}" type="pres">
      <dgm:prSet presAssocID="{EEE21395-E836-48B5-9DE9-D852F0FF5681}" presName="arrowAndChildren" presStyleCnt="0"/>
      <dgm:spPr/>
    </dgm:pt>
    <dgm:pt modelId="{D9F7DF55-6F9D-4D9D-A8F8-60B61FAB5B75}" type="pres">
      <dgm:prSet presAssocID="{EEE21395-E836-48B5-9DE9-D852F0FF5681}" presName="parentTextArrow" presStyleLbl="node1" presStyleIdx="0" presStyleCnt="0"/>
      <dgm:spPr/>
    </dgm:pt>
    <dgm:pt modelId="{AF1C6EBB-DA69-4F7E-B2A3-799599555D45}" type="pres">
      <dgm:prSet presAssocID="{EEE21395-E836-48B5-9DE9-D852F0FF5681}" presName="arrow" presStyleLbl="alignNode1" presStyleIdx="2" presStyleCnt="7"/>
      <dgm:spPr/>
    </dgm:pt>
    <dgm:pt modelId="{3F9E6877-041C-454E-A572-53728C2AC85A}" type="pres">
      <dgm:prSet presAssocID="{EEE21395-E836-48B5-9DE9-D852F0FF5681}" presName="descendantArrow" presStyleLbl="bgAccFollowNode1" presStyleIdx="2" presStyleCnt="7"/>
      <dgm:spPr/>
    </dgm:pt>
    <dgm:pt modelId="{53182A25-895D-441D-8E92-9FD34C714CE3}" type="pres">
      <dgm:prSet presAssocID="{4C76DAFC-0C95-41E1-835E-91C20DFE27B0}" presName="sp" presStyleCnt="0"/>
      <dgm:spPr/>
    </dgm:pt>
    <dgm:pt modelId="{35CB1DCB-3676-4E60-AC3B-8466D3E89063}" type="pres">
      <dgm:prSet presAssocID="{6C867D0C-450E-47C8-8D61-99C02D50C131}" presName="arrowAndChildren" presStyleCnt="0"/>
      <dgm:spPr/>
    </dgm:pt>
    <dgm:pt modelId="{4F69E4A8-ACA7-4444-8DAC-B1EAAC3A6FD9}" type="pres">
      <dgm:prSet presAssocID="{6C867D0C-450E-47C8-8D61-99C02D50C131}" presName="parentTextArrow" presStyleLbl="node1" presStyleIdx="0" presStyleCnt="0"/>
      <dgm:spPr/>
    </dgm:pt>
    <dgm:pt modelId="{CD094F57-DC9A-4E27-B68C-4BC63FDEE241}" type="pres">
      <dgm:prSet presAssocID="{6C867D0C-450E-47C8-8D61-99C02D50C131}" presName="arrow" presStyleLbl="alignNode1" presStyleIdx="3" presStyleCnt="7"/>
      <dgm:spPr/>
    </dgm:pt>
    <dgm:pt modelId="{D29118DF-A89D-4EBD-B296-5AE3C54D3277}" type="pres">
      <dgm:prSet presAssocID="{6C867D0C-450E-47C8-8D61-99C02D50C131}" presName="descendantArrow" presStyleLbl="bgAccFollowNode1" presStyleIdx="3" presStyleCnt="7"/>
      <dgm:spPr/>
    </dgm:pt>
    <dgm:pt modelId="{3A8E5DA7-9817-458C-8099-CB88D51F8FD0}" type="pres">
      <dgm:prSet presAssocID="{D83C30B6-EED0-4A31-A4E8-69FE9093E5A2}" presName="sp" presStyleCnt="0"/>
      <dgm:spPr/>
    </dgm:pt>
    <dgm:pt modelId="{DD2C1ECF-161C-4AC7-967F-7FB46874039C}" type="pres">
      <dgm:prSet presAssocID="{2876A1D0-38AB-4043-963C-2563823D34B6}" presName="arrowAndChildren" presStyleCnt="0"/>
      <dgm:spPr/>
    </dgm:pt>
    <dgm:pt modelId="{A7E6E866-5DD5-4929-B023-A7C5C18EE666}" type="pres">
      <dgm:prSet presAssocID="{2876A1D0-38AB-4043-963C-2563823D34B6}" presName="parentTextArrow" presStyleLbl="node1" presStyleIdx="0" presStyleCnt="0"/>
      <dgm:spPr/>
    </dgm:pt>
    <dgm:pt modelId="{1B8882C8-BA64-4BFD-B5E2-F139CF97BA2A}" type="pres">
      <dgm:prSet presAssocID="{2876A1D0-38AB-4043-963C-2563823D34B6}" presName="arrow" presStyleLbl="alignNode1" presStyleIdx="4" presStyleCnt="7"/>
      <dgm:spPr/>
    </dgm:pt>
    <dgm:pt modelId="{372688B2-0CA7-4231-9B24-D7A18010D84F}" type="pres">
      <dgm:prSet presAssocID="{2876A1D0-38AB-4043-963C-2563823D34B6}" presName="descendantArrow" presStyleLbl="bgAccFollowNode1" presStyleIdx="4" presStyleCnt="7"/>
      <dgm:spPr/>
    </dgm:pt>
    <dgm:pt modelId="{4C0A55D8-61DC-4E5F-95B5-92273ECDBE42}" type="pres">
      <dgm:prSet presAssocID="{5D3393D2-A999-4375-BEA4-B6485D765078}" presName="sp" presStyleCnt="0"/>
      <dgm:spPr/>
    </dgm:pt>
    <dgm:pt modelId="{B12644E6-4DF3-486C-A6C8-E8E10E63EE4C}" type="pres">
      <dgm:prSet presAssocID="{D09E3DDE-1F41-4849-AD96-F5428741D6C4}" presName="arrowAndChildren" presStyleCnt="0"/>
      <dgm:spPr/>
    </dgm:pt>
    <dgm:pt modelId="{DC1698C3-9BCA-4248-B54D-F8F0AA1E88A1}" type="pres">
      <dgm:prSet presAssocID="{D09E3DDE-1F41-4849-AD96-F5428741D6C4}" presName="parentTextArrow" presStyleLbl="node1" presStyleIdx="0" presStyleCnt="0"/>
      <dgm:spPr/>
    </dgm:pt>
    <dgm:pt modelId="{CC10E29A-DED4-4EC9-B1E2-1E0C8B2D2C4A}" type="pres">
      <dgm:prSet presAssocID="{D09E3DDE-1F41-4849-AD96-F5428741D6C4}" presName="arrow" presStyleLbl="alignNode1" presStyleIdx="5" presStyleCnt="7"/>
      <dgm:spPr/>
    </dgm:pt>
    <dgm:pt modelId="{729FC480-10F4-459D-85B6-B470BCDDC94B}" type="pres">
      <dgm:prSet presAssocID="{D09E3DDE-1F41-4849-AD96-F5428741D6C4}" presName="descendantArrow" presStyleLbl="bgAccFollowNode1" presStyleIdx="5" presStyleCnt="7"/>
      <dgm:spPr/>
    </dgm:pt>
    <dgm:pt modelId="{0C8829CC-FCBC-4269-8564-3110F61EBCC8}" type="pres">
      <dgm:prSet presAssocID="{83266D91-B8C7-4A93-BA9E-2FDA5A18DC34}" presName="sp" presStyleCnt="0"/>
      <dgm:spPr/>
    </dgm:pt>
    <dgm:pt modelId="{91E255FA-761D-48AF-BD4B-2371E0E0243B}" type="pres">
      <dgm:prSet presAssocID="{3617500A-D373-409A-8111-869395CD8287}" presName="arrowAndChildren" presStyleCnt="0"/>
      <dgm:spPr/>
    </dgm:pt>
    <dgm:pt modelId="{93871732-8E9F-4EEE-B304-9102A1D04317}" type="pres">
      <dgm:prSet presAssocID="{3617500A-D373-409A-8111-869395CD8287}" presName="parentTextArrow" presStyleLbl="node1" presStyleIdx="0" presStyleCnt="0"/>
      <dgm:spPr/>
    </dgm:pt>
    <dgm:pt modelId="{CB48FBB8-D59F-4E64-BB46-5110188E22E0}" type="pres">
      <dgm:prSet presAssocID="{3617500A-D373-409A-8111-869395CD8287}" presName="arrow" presStyleLbl="alignNode1" presStyleIdx="6" presStyleCnt="7"/>
      <dgm:spPr/>
    </dgm:pt>
    <dgm:pt modelId="{B3953BD0-AB10-4942-9F14-C8328827605A}" type="pres">
      <dgm:prSet presAssocID="{3617500A-D373-409A-8111-869395CD8287}" presName="descendantArrow" presStyleLbl="bgAccFollowNode1" presStyleIdx="6" presStyleCnt="7"/>
      <dgm:spPr/>
    </dgm:pt>
  </dgm:ptLst>
  <dgm:cxnLst>
    <dgm:cxn modelId="{6A60F603-D411-481F-99A8-A7AFCCBFC54D}" srcId="{6C867D0C-450E-47C8-8D61-99C02D50C131}" destId="{D3E1CCFB-0462-4E3B-B7F3-C3C0B7DDEBFB}" srcOrd="0" destOrd="0" parTransId="{3EA674A3-794F-41E8-AC36-0F246355A970}" sibTransId="{39A68AA5-31F1-4CE7-BE1C-A055782CB820}"/>
    <dgm:cxn modelId="{46C6EB08-67A0-44D7-A728-9D006CF06126}" srcId="{BD0EB9B0-24FA-4A10-B3CC-D1112C56CF15}" destId="{EEE21395-E836-48B5-9DE9-D852F0FF5681}" srcOrd="4" destOrd="0" parTransId="{21B0448E-F347-4D29-8855-DDAEB0C85591}" sibTransId="{E35B8D36-8770-4C7E-84E8-174F206A128C}"/>
    <dgm:cxn modelId="{0E7D4E11-6470-4EE9-A078-770B7E368A42}" srcId="{815361AB-4CAE-492C-92F0-DEB610EB9327}" destId="{4F531CD2-F0E9-4BE7-970B-44FDED65444C}" srcOrd="0" destOrd="0" parTransId="{1CF9D6EF-D011-4164-A9CB-D9651AF91B7E}" sibTransId="{748AF9B6-770B-4842-9B77-C9673ED61978}"/>
    <dgm:cxn modelId="{ED3C0712-72E6-49DD-B963-F10AFC125A08}" srcId="{3617500A-D373-409A-8111-869395CD8287}" destId="{CB3CD042-2C86-4775-B5D5-2BF44B54F471}" srcOrd="0" destOrd="0" parTransId="{73665F9F-CA3F-4D27-AD60-1720369AA5B4}" sibTransId="{BBD03D2D-DDE0-4A75-8026-E9ADE788DF53}"/>
    <dgm:cxn modelId="{A6419C14-B574-42C4-94A1-8AACD79045DB}" srcId="{BD0EB9B0-24FA-4A10-B3CC-D1112C56CF15}" destId="{EA42CD5E-EA20-4384-8A3C-3B01A5525D80}" srcOrd="6" destOrd="0" parTransId="{DB7CA35B-B56F-4AFD-AB66-2BA1F140AB25}" sibTransId="{43DE2FA7-7E95-47CA-A1D6-52DBA2EE86F8}"/>
    <dgm:cxn modelId="{62BC3818-AF4A-478A-9A6A-EB291F59771B}" type="presOf" srcId="{4F531CD2-F0E9-4BE7-970B-44FDED65444C}" destId="{E7C2E2E0-CEAE-4224-B73C-D027277A60F0}" srcOrd="0" destOrd="0" presId="urn:microsoft.com/office/officeart/2016/7/layout/VerticalDownArrowProcess"/>
    <dgm:cxn modelId="{69D56825-CC1E-469D-8CB3-5A13D388953D}" type="presOf" srcId="{EEE21395-E836-48B5-9DE9-D852F0FF5681}" destId="{D9F7DF55-6F9D-4D9D-A8F8-60B61FAB5B75}" srcOrd="0" destOrd="0" presId="urn:microsoft.com/office/officeart/2016/7/layout/VerticalDownArrowProcess"/>
    <dgm:cxn modelId="{AEF9D53C-AF8B-4AD8-B66D-5992781C36E3}" type="presOf" srcId="{3617500A-D373-409A-8111-869395CD8287}" destId="{CB48FBB8-D59F-4E64-BB46-5110188E22E0}" srcOrd="1" destOrd="0" presId="urn:microsoft.com/office/officeart/2016/7/layout/VerticalDownArrowProcess"/>
    <dgm:cxn modelId="{89A6D63E-078B-4FDD-976A-DFBC41AE44BF}" type="presOf" srcId="{EA42CD5E-EA20-4384-8A3C-3B01A5525D80}" destId="{92D4B448-235C-493D-929E-BA352EA5ACAC}" srcOrd="0" destOrd="0" presId="urn:microsoft.com/office/officeart/2016/7/layout/VerticalDownArrowProcess"/>
    <dgm:cxn modelId="{FF220143-1B77-49F4-82C1-37F7F0CC9118}" type="presOf" srcId="{2876A1D0-38AB-4043-963C-2563823D34B6}" destId="{A7E6E866-5DD5-4929-B023-A7C5C18EE666}" srcOrd="0" destOrd="0" presId="urn:microsoft.com/office/officeart/2016/7/layout/VerticalDownArrowProcess"/>
    <dgm:cxn modelId="{453A1367-F024-4128-925C-0C27171D129C}" srcId="{EEE21395-E836-48B5-9DE9-D852F0FF5681}" destId="{AF2EB8CD-4A5C-4D0B-AA6F-D4693EF8EEA9}" srcOrd="0" destOrd="0" parTransId="{394DCA76-4172-4409-BF68-C264DE28EA8E}" sibTransId="{D0B5C9B2-F226-4022-A035-C5AEFAFE311C}"/>
    <dgm:cxn modelId="{9DA20250-B310-41F3-A840-FFC273068BCD}" type="presOf" srcId="{D09E3DDE-1F41-4849-AD96-F5428741D6C4}" destId="{DC1698C3-9BCA-4248-B54D-F8F0AA1E88A1}" srcOrd="0" destOrd="0" presId="urn:microsoft.com/office/officeart/2016/7/layout/VerticalDownArrowProcess"/>
    <dgm:cxn modelId="{0BD10C75-3AC2-43BB-8015-74D37CA333D2}" type="presOf" srcId="{43CE9A8F-FF91-4B71-8020-0760CBC40074}" destId="{372688B2-0CA7-4231-9B24-D7A18010D84F}" srcOrd="0" destOrd="0" presId="urn:microsoft.com/office/officeart/2016/7/layout/VerticalDownArrowProcess"/>
    <dgm:cxn modelId="{949C0877-D0A0-45E2-954C-8E71275DA8C2}" type="presOf" srcId="{EEE21395-E836-48B5-9DE9-D852F0FF5681}" destId="{AF1C6EBB-DA69-4F7E-B2A3-799599555D45}" srcOrd="1" destOrd="0" presId="urn:microsoft.com/office/officeart/2016/7/layout/VerticalDownArrowProcess"/>
    <dgm:cxn modelId="{B4E87258-3173-4CF1-A194-CB229F21D8B4}" srcId="{EA42CD5E-EA20-4384-8A3C-3B01A5525D80}" destId="{302E24A7-2908-4B74-A40D-57C803F03D8B}" srcOrd="0" destOrd="0" parTransId="{313B5392-B554-4235-8DC6-A53229474D10}" sibTransId="{A4B0F42C-6E60-4AF2-B240-70321ADC7701}"/>
    <dgm:cxn modelId="{CC8B597F-117E-487C-BD79-7DF8A9A026F4}" srcId="{BD0EB9B0-24FA-4A10-B3CC-D1112C56CF15}" destId="{815361AB-4CAE-492C-92F0-DEB610EB9327}" srcOrd="5" destOrd="0" parTransId="{82B8EE9B-200C-4999-9433-554C4743921B}" sibTransId="{DD8D39E5-1B17-42E4-B99C-E26F37C8A469}"/>
    <dgm:cxn modelId="{8D2DFF80-1B68-4911-A09D-E4AD47FCD083}" srcId="{BD0EB9B0-24FA-4A10-B3CC-D1112C56CF15}" destId="{6C867D0C-450E-47C8-8D61-99C02D50C131}" srcOrd="3" destOrd="0" parTransId="{DFB5DF44-ED62-47C9-BD6E-332D2E94B3E7}" sibTransId="{4C76DAFC-0C95-41E1-835E-91C20DFE27B0}"/>
    <dgm:cxn modelId="{26BDAA86-EFFF-436C-9B18-4CFE79496675}" type="presOf" srcId="{2876A1D0-38AB-4043-963C-2563823D34B6}" destId="{1B8882C8-BA64-4BFD-B5E2-F139CF97BA2A}" srcOrd="1" destOrd="0" presId="urn:microsoft.com/office/officeart/2016/7/layout/VerticalDownArrowProcess"/>
    <dgm:cxn modelId="{97406C8D-EC18-43AD-AEAC-0EA72E944912}" type="presOf" srcId="{D09E3DDE-1F41-4849-AD96-F5428741D6C4}" destId="{CC10E29A-DED4-4EC9-B1E2-1E0C8B2D2C4A}" srcOrd="1" destOrd="0" presId="urn:microsoft.com/office/officeart/2016/7/layout/VerticalDownArrowProcess"/>
    <dgm:cxn modelId="{B63D8190-7611-407C-9D16-A1B71DFEB969}" type="presOf" srcId="{F178CCD8-9465-4A78-92A8-C91EACA7D97A}" destId="{729FC480-10F4-459D-85B6-B470BCDDC94B}" srcOrd="0" destOrd="0" presId="urn:microsoft.com/office/officeart/2016/7/layout/VerticalDownArrowProcess"/>
    <dgm:cxn modelId="{832FC399-5CE3-42D7-BCD6-1DCAE6369817}" type="presOf" srcId="{6C867D0C-450E-47C8-8D61-99C02D50C131}" destId="{CD094F57-DC9A-4E27-B68C-4BC63FDEE241}" srcOrd="1" destOrd="0" presId="urn:microsoft.com/office/officeart/2016/7/layout/VerticalDownArrowProcess"/>
    <dgm:cxn modelId="{DF4F41A9-950B-422A-AB83-C664079CC76C}" type="presOf" srcId="{815361AB-4CAE-492C-92F0-DEB610EB9327}" destId="{A349ABF7-1EDD-4FD2-A195-10D857919E02}" srcOrd="1" destOrd="0" presId="urn:microsoft.com/office/officeart/2016/7/layout/VerticalDownArrowProcess"/>
    <dgm:cxn modelId="{10EC5FAB-BFF3-475F-9485-D06F1088660B}" type="presOf" srcId="{302E24A7-2908-4B74-A40D-57C803F03D8B}" destId="{69C0350D-F1AA-41AE-9882-A8CD22ACEF0F}" srcOrd="0" destOrd="0" presId="urn:microsoft.com/office/officeart/2016/7/layout/VerticalDownArrowProcess"/>
    <dgm:cxn modelId="{11E7EDAC-78CF-4C0C-8CB3-901D06A4E4A9}" type="presOf" srcId="{AF2EB8CD-4A5C-4D0B-AA6F-D4693EF8EEA9}" destId="{3F9E6877-041C-454E-A572-53728C2AC85A}" srcOrd="0" destOrd="0" presId="urn:microsoft.com/office/officeart/2016/7/layout/VerticalDownArrowProcess"/>
    <dgm:cxn modelId="{C280D7B0-D531-4BFB-AFAD-0619C7812703}" type="presOf" srcId="{D3E1CCFB-0462-4E3B-B7F3-C3C0B7DDEBFB}" destId="{D29118DF-A89D-4EBD-B296-5AE3C54D3277}" srcOrd="0" destOrd="0" presId="urn:microsoft.com/office/officeart/2016/7/layout/VerticalDownArrowProcess"/>
    <dgm:cxn modelId="{442CF3B6-7C1B-4A8A-9717-1B78697E784F}" srcId="{BD0EB9B0-24FA-4A10-B3CC-D1112C56CF15}" destId="{3617500A-D373-409A-8111-869395CD8287}" srcOrd="0" destOrd="0" parTransId="{9D8234A5-A7D9-4197-A064-9150F19B7358}" sibTransId="{83266D91-B8C7-4A93-BA9E-2FDA5A18DC34}"/>
    <dgm:cxn modelId="{6378D8B7-1ED0-42D2-9CF7-DB526DE979F9}" srcId="{BD0EB9B0-24FA-4A10-B3CC-D1112C56CF15}" destId="{D09E3DDE-1F41-4849-AD96-F5428741D6C4}" srcOrd="1" destOrd="0" parTransId="{77A6C4C8-289E-4F61-8BE2-EFD46F39FA9D}" sibTransId="{5D3393D2-A999-4375-BEA4-B6485D765078}"/>
    <dgm:cxn modelId="{06709CBB-1DC3-4284-A0EF-D7E38ECCF8A9}" srcId="{D09E3DDE-1F41-4849-AD96-F5428741D6C4}" destId="{F178CCD8-9465-4A78-92A8-C91EACA7D97A}" srcOrd="0" destOrd="0" parTransId="{AFE1F81C-FC72-4346-828F-2EAEB1EC0A5B}" sibTransId="{99CDEDB2-8938-416E-9E95-572760069327}"/>
    <dgm:cxn modelId="{C8BDE6D1-6A43-4DB7-A6EE-C1E5E55E2701}" type="presOf" srcId="{3617500A-D373-409A-8111-869395CD8287}" destId="{93871732-8E9F-4EEE-B304-9102A1D04317}" srcOrd="0" destOrd="0" presId="urn:microsoft.com/office/officeart/2016/7/layout/VerticalDownArrowProcess"/>
    <dgm:cxn modelId="{446540D3-AD9C-43F3-B6B4-23CADBEAFB19}" srcId="{2876A1D0-38AB-4043-963C-2563823D34B6}" destId="{43CE9A8F-FF91-4B71-8020-0760CBC40074}" srcOrd="0" destOrd="0" parTransId="{58EE7D55-10BE-45C0-906F-C7C4E301D564}" sibTransId="{51948625-AB93-4339-8F51-00DF3DFFDC53}"/>
    <dgm:cxn modelId="{E03490E1-4C95-4B96-B6F8-7F2216377138}" type="presOf" srcId="{815361AB-4CAE-492C-92F0-DEB610EB9327}" destId="{8EC4910F-0582-459E-9B7C-5C90FB30C272}" srcOrd="0" destOrd="0" presId="urn:microsoft.com/office/officeart/2016/7/layout/VerticalDownArrowProcess"/>
    <dgm:cxn modelId="{C2C342E7-AE75-43FC-ADB9-762C806EDED7}" type="presOf" srcId="{CB3CD042-2C86-4775-B5D5-2BF44B54F471}" destId="{B3953BD0-AB10-4942-9F14-C8328827605A}" srcOrd="0" destOrd="0" presId="urn:microsoft.com/office/officeart/2016/7/layout/VerticalDownArrowProcess"/>
    <dgm:cxn modelId="{F92440E8-BF1F-4C6B-9D8E-40888181C8AC}" type="presOf" srcId="{BD0EB9B0-24FA-4A10-B3CC-D1112C56CF15}" destId="{B84DF47D-5326-484D-B5D6-5918DAF93690}" srcOrd="0" destOrd="0" presId="urn:microsoft.com/office/officeart/2016/7/layout/VerticalDownArrowProcess"/>
    <dgm:cxn modelId="{E06C31F1-FC74-4CFC-AB7F-3E4C8CA5BA1E}" type="presOf" srcId="{6C867D0C-450E-47C8-8D61-99C02D50C131}" destId="{4F69E4A8-ACA7-4444-8DAC-B1EAAC3A6FD9}" srcOrd="0" destOrd="0" presId="urn:microsoft.com/office/officeart/2016/7/layout/VerticalDownArrowProcess"/>
    <dgm:cxn modelId="{5A8D78F8-763C-4C9F-99BB-78C091DA8D77}" srcId="{BD0EB9B0-24FA-4A10-B3CC-D1112C56CF15}" destId="{2876A1D0-38AB-4043-963C-2563823D34B6}" srcOrd="2" destOrd="0" parTransId="{4A72F426-6CCC-45AC-BA2A-C9C557E7B06B}" sibTransId="{D83C30B6-EED0-4A31-A4E8-69FE9093E5A2}"/>
    <dgm:cxn modelId="{96BE1DFF-8708-4852-B072-66BD98CF079E}" type="presParOf" srcId="{B84DF47D-5326-484D-B5D6-5918DAF93690}" destId="{EA89D8D8-B7DA-4778-B0C2-F10AFBBFE0D9}" srcOrd="0" destOrd="0" presId="urn:microsoft.com/office/officeart/2016/7/layout/VerticalDownArrowProcess"/>
    <dgm:cxn modelId="{90A3AB10-F249-416F-BE45-6FE16A2AA63F}" type="presParOf" srcId="{EA89D8D8-B7DA-4778-B0C2-F10AFBBFE0D9}" destId="{92D4B448-235C-493D-929E-BA352EA5ACAC}" srcOrd="0" destOrd="0" presId="urn:microsoft.com/office/officeart/2016/7/layout/VerticalDownArrowProcess"/>
    <dgm:cxn modelId="{AC20B49E-944A-45C4-A7F9-28540AE0AE49}" type="presParOf" srcId="{EA89D8D8-B7DA-4778-B0C2-F10AFBBFE0D9}" destId="{69C0350D-F1AA-41AE-9882-A8CD22ACEF0F}" srcOrd="1" destOrd="0" presId="urn:microsoft.com/office/officeart/2016/7/layout/VerticalDownArrowProcess"/>
    <dgm:cxn modelId="{0FE6CF2C-7107-4E4B-9A39-8B27DB7EEFBD}" type="presParOf" srcId="{B84DF47D-5326-484D-B5D6-5918DAF93690}" destId="{F3582D7A-9AC4-4319-9270-24BDEFCA7B03}" srcOrd="1" destOrd="0" presId="urn:microsoft.com/office/officeart/2016/7/layout/VerticalDownArrowProcess"/>
    <dgm:cxn modelId="{B78B3058-E05E-452D-BF6A-D1C638CFF445}" type="presParOf" srcId="{B84DF47D-5326-484D-B5D6-5918DAF93690}" destId="{F0149C43-FBE6-431A-927A-E51B612C78B8}" srcOrd="2" destOrd="0" presId="urn:microsoft.com/office/officeart/2016/7/layout/VerticalDownArrowProcess"/>
    <dgm:cxn modelId="{96BDD280-2B7D-4E82-82B9-932BAA153B99}" type="presParOf" srcId="{F0149C43-FBE6-431A-927A-E51B612C78B8}" destId="{8EC4910F-0582-459E-9B7C-5C90FB30C272}" srcOrd="0" destOrd="0" presId="urn:microsoft.com/office/officeart/2016/7/layout/VerticalDownArrowProcess"/>
    <dgm:cxn modelId="{9689A80D-D704-4C76-9978-3AF6C1FF33EE}" type="presParOf" srcId="{F0149C43-FBE6-431A-927A-E51B612C78B8}" destId="{A349ABF7-1EDD-4FD2-A195-10D857919E02}" srcOrd="1" destOrd="0" presId="urn:microsoft.com/office/officeart/2016/7/layout/VerticalDownArrowProcess"/>
    <dgm:cxn modelId="{4A020BF4-70D3-4B0F-9B16-513654849EBE}" type="presParOf" srcId="{F0149C43-FBE6-431A-927A-E51B612C78B8}" destId="{E7C2E2E0-CEAE-4224-B73C-D027277A60F0}" srcOrd="2" destOrd="0" presId="urn:microsoft.com/office/officeart/2016/7/layout/VerticalDownArrowProcess"/>
    <dgm:cxn modelId="{B98DE849-C783-4366-969A-FF54F5554A4E}" type="presParOf" srcId="{B84DF47D-5326-484D-B5D6-5918DAF93690}" destId="{24E2EA03-F9C5-4590-9643-AC2DC84260B8}" srcOrd="3" destOrd="0" presId="urn:microsoft.com/office/officeart/2016/7/layout/VerticalDownArrowProcess"/>
    <dgm:cxn modelId="{16A36E0B-BFE5-40E4-82EA-2F55E67D842F}" type="presParOf" srcId="{B84DF47D-5326-484D-B5D6-5918DAF93690}" destId="{ADC5F557-95E6-4BDE-BBE3-238A9755E408}" srcOrd="4" destOrd="0" presId="urn:microsoft.com/office/officeart/2016/7/layout/VerticalDownArrowProcess"/>
    <dgm:cxn modelId="{07C679A2-6229-4B3C-AB81-02ABB5C22665}" type="presParOf" srcId="{ADC5F557-95E6-4BDE-BBE3-238A9755E408}" destId="{D9F7DF55-6F9D-4D9D-A8F8-60B61FAB5B75}" srcOrd="0" destOrd="0" presId="urn:microsoft.com/office/officeart/2016/7/layout/VerticalDownArrowProcess"/>
    <dgm:cxn modelId="{7B952916-8393-4698-8B10-3575DF0E9A56}" type="presParOf" srcId="{ADC5F557-95E6-4BDE-BBE3-238A9755E408}" destId="{AF1C6EBB-DA69-4F7E-B2A3-799599555D45}" srcOrd="1" destOrd="0" presId="urn:microsoft.com/office/officeart/2016/7/layout/VerticalDownArrowProcess"/>
    <dgm:cxn modelId="{9932FE98-1687-468C-80CF-4D030C60DB5E}" type="presParOf" srcId="{ADC5F557-95E6-4BDE-BBE3-238A9755E408}" destId="{3F9E6877-041C-454E-A572-53728C2AC85A}" srcOrd="2" destOrd="0" presId="urn:microsoft.com/office/officeart/2016/7/layout/VerticalDownArrowProcess"/>
    <dgm:cxn modelId="{A2C8D3A8-7828-4D31-8054-AE9A580C61AF}" type="presParOf" srcId="{B84DF47D-5326-484D-B5D6-5918DAF93690}" destId="{53182A25-895D-441D-8E92-9FD34C714CE3}" srcOrd="5" destOrd="0" presId="urn:microsoft.com/office/officeart/2016/7/layout/VerticalDownArrowProcess"/>
    <dgm:cxn modelId="{C993104E-B1A7-46BE-931C-FF51C2D753B3}" type="presParOf" srcId="{B84DF47D-5326-484D-B5D6-5918DAF93690}" destId="{35CB1DCB-3676-4E60-AC3B-8466D3E89063}" srcOrd="6" destOrd="0" presId="urn:microsoft.com/office/officeart/2016/7/layout/VerticalDownArrowProcess"/>
    <dgm:cxn modelId="{1D474D3B-E050-4C0C-BB33-B33BD72C7F97}" type="presParOf" srcId="{35CB1DCB-3676-4E60-AC3B-8466D3E89063}" destId="{4F69E4A8-ACA7-4444-8DAC-B1EAAC3A6FD9}" srcOrd="0" destOrd="0" presId="urn:microsoft.com/office/officeart/2016/7/layout/VerticalDownArrowProcess"/>
    <dgm:cxn modelId="{50D689FB-9FA6-4067-BDAA-C11B8534BB68}" type="presParOf" srcId="{35CB1DCB-3676-4E60-AC3B-8466D3E89063}" destId="{CD094F57-DC9A-4E27-B68C-4BC63FDEE241}" srcOrd="1" destOrd="0" presId="urn:microsoft.com/office/officeart/2016/7/layout/VerticalDownArrowProcess"/>
    <dgm:cxn modelId="{35D695A6-D628-4AB5-96F0-33120C2F8C24}" type="presParOf" srcId="{35CB1DCB-3676-4E60-AC3B-8466D3E89063}" destId="{D29118DF-A89D-4EBD-B296-5AE3C54D3277}" srcOrd="2" destOrd="0" presId="urn:microsoft.com/office/officeart/2016/7/layout/VerticalDownArrowProcess"/>
    <dgm:cxn modelId="{FEEC7733-515E-4DD2-8F83-D6A1040C7061}" type="presParOf" srcId="{B84DF47D-5326-484D-B5D6-5918DAF93690}" destId="{3A8E5DA7-9817-458C-8099-CB88D51F8FD0}" srcOrd="7" destOrd="0" presId="urn:microsoft.com/office/officeart/2016/7/layout/VerticalDownArrowProcess"/>
    <dgm:cxn modelId="{17E14594-5A8B-4A48-AB33-B7EBCE40E5CA}" type="presParOf" srcId="{B84DF47D-5326-484D-B5D6-5918DAF93690}" destId="{DD2C1ECF-161C-4AC7-967F-7FB46874039C}" srcOrd="8" destOrd="0" presId="urn:microsoft.com/office/officeart/2016/7/layout/VerticalDownArrowProcess"/>
    <dgm:cxn modelId="{F6B1A00E-7051-4358-804A-36FF47E8040D}" type="presParOf" srcId="{DD2C1ECF-161C-4AC7-967F-7FB46874039C}" destId="{A7E6E866-5DD5-4929-B023-A7C5C18EE666}" srcOrd="0" destOrd="0" presId="urn:microsoft.com/office/officeart/2016/7/layout/VerticalDownArrowProcess"/>
    <dgm:cxn modelId="{25D21234-2163-46BC-98D9-DFDEE0E7BE46}" type="presParOf" srcId="{DD2C1ECF-161C-4AC7-967F-7FB46874039C}" destId="{1B8882C8-BA64-4BFD-B5E2-F139CF97BA2A}" srcOrd="1" destOrd="0" presId="urn:microsoft.com/office/officeart/2016/7/layout/VerticalDownArrowProcess"/>
    <dgm:cxn modelId="{47D7AF81-BE23-49E1-ADE3-058EC89EE1C2}" type="presParOf" srcId="{DD2C1ECF-161C-4AC7-967F-7FB46874039C}" destId="{372688B2-0CA7-4231-9B24-D7A18010D84F}" srcOrd="2" destOrd="0" presId="urn:microsoft.com/office/officeart/2016/7/layout/VerticalDownArrowProcess"/>
    <dgm:cxn modelId="{87472F80-C581-4CEA-B531-3C27CAE4CEA1}" type="presParOf" srcId="{B84DF47D-5326-484D-B5D6-5918DAF93690}" destId="{4C0A55D8-61DC-4E5F-95B5-92273ECDBE42}" srcOrd="9" destOrd="0" presId="urn:microsoft.com/office/officeart/2016/7/layout/VerticalDownArrowProcess"/>
    <dgm:cxn modelId="{5F6CE577-0BCD-4E07-A4E3-6CEC8FC8EC4F}" type="presParOf" srcId="{B84DF47D-5326-484D-B5D6-5918DAF93690}" destId="{B12644E6-4DF3-486C-A6C8-E8E10E63EE4C}" srcOrd="10" destOrd="0" presId="urn:microsoft.com/office/officeart/2016/7/layout/VerticalDownArrowProcess"/>
    <dgm:cxn modelId="{5F5B7A8D-0BEA-4A4B-ACE5-5C776CE59579}" type="presParOf" srcId="{B12644E6-4DF3-486C-A6C8-E8E10E63EE4C}" destId="{DC1698C3-9BCA-4248-B54D-F8F0AA1E88A1}" srcOrd="0" destOrd="0" presId="urn:microsoft.com/office/officeart/2016/7/layout/VerticalDownArrowProcess"/>
    <dgm:cxn modelId="{EA895FB5-C741-40D0-9FBF-835603CC9E7F}" type="presParOf" srcId="{B12644E6-4DF3-486C-A6C8-E8E10E63EE4C}" destId="{CC10E29A-DED4-4EC9-B1E2-1E0C8B2D2C4A}" srcOrd="1" destOrd="0" presId="urn:microsoft.com/office/officeart/2016/7/layout/VerticalDownArrowProcess"/>
    <dgm:cxn modelId="{C86F1AFE-EF58-4F2F-B34B-6B5273739EF3}" type="presParOf" srcId="{B12644E6-4DF3-486C-A6C8-E8E10E63EE4C}" destId="{729FC480-10F4-459D-85B6-B470BCDDC94B}" srcOrd="2" destOrd="0" presId="urn:microsoft.com/office/officeart/2016/7/layout/VerticalDownArrowProcess"/>
    <dgm:cxn modelId="{1DB0EC05-3B87-4BCE-B647-9603C2A43D2D}" type="presParOf" srcId="{B84DF47D-5326-484D-B5D6-5918DAF93690}" destId="{0C8829CC-FCBC-4269-8564-3110F61EBCC8}" srcOrd="11" destOrd="0" presId="urn:microsoft.com/office/officeart/2016/7/layout/VerticalDownArrowProcess"/>
    <dgm:cxn modelId="{5EE0E1AF-10D3-412B-A9FE-BBD53CFC5CE0}" type="presParOf" srcId="{B84DF47D-5326-484D-B5D6-5918DAF93690}" destId="{91E255FA-761D-48AF-BD4B-2371E0E0243B}" srcOrd="12" destOrd="0" presId="urn:microsoft.com/office/officeart/2016/7/layout/VerticalDownArrowProcess"/>
    <dgm:cxn modelId="{4C27830A-DB3A-4675-B162-85AF27FF94A5}" type="presParOf" srcId="{91E255FA-761D-48AF-BD4B-2371E0E0243B}" destId="{93871732-8E9F-4EEE-B304-9102A1D04317}" srcOrd="0" destOrd="0" presId="urn:microsoft.com/office/officeart/2016/7/layout/VerticalDownArrowProcess"/>
    <dgm:cxn modelId="{6CAABAC3-479E-4CB2-8159-801BF4131EB5}" type="presParOf" srcId="{91E255FA-761D-48AF-BD4B-2371E0E0243B}" destId="{CB48FBB8-D59F-4E64-BB46-5110188E22E0}" srcOrd="1" destOrd="0" presId="urn:microsoft.com/office/officeart/2016/7/layout/VerticalDownArrowProcess"/>
    <dgm:cxn modelId="{716D0F62-10B0-4018-80A5-EB38254AFC10}" type="presParOf" srcId="{91E255FA-761D-48AF-BD4B-2371E0E0243B}" destId="{B3953BD0-AB10-4942-9F14-C8328827605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F3D37-9A6B-49DC-9C49-9EC3B1687784}"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253B0519-23B3-4FF7-AABA-B0DA1E96708C}">
      <dgm:prSet/>
      <dgm:spPr/>
      <dgm:t>
        <a:bodyPr/>
        <a:lstStyle/>
        <a:p>
          <a:pPr>
            <a:buNone/>
          </a:pPr>
          <a:r>
            <a:rPr lang="en-US" dirty="0"/>
            <a:t>8 Responsibilities:</a:t>
          </a:r>
        </a:p>
      </dgm:t>
    </dgm:pt>
    <dgm:pt modelId="{0BEB3F98-79AD-4911-B39D-7F569B851FD2}" type="parTrans" cxnId="{D70CC92A-6DF7-478D-BAD6-1541137A7E75}">
      <dgm:prSet/>
      <dgm:spPr/>
      <dgm:t>
        <a:bodyPr/>
        <a:lstStyle/>
        <a:p>
          <a:endParaRPr lang="en-US"/>
        </a:p>
      </dgm:t>
    </dgm:pt>
    <dgm:pt modelId="{05FC65BC-B9D2-4820-804A-84838057CDC0}" type="sibTrans" cxnId="{D70CC92A-6DF7-478D-BAD6-1541137A7E75}">
      <dgm:prSet/>
      <dgm:spPr/>
      <dgm:t>
        <a:bodyPr/>
        <a:lstStyle/>
        <a:p>
          <a:endParaRPr lang="en-US"/>
        </a:p>
      </dgm:t>
    </dgm:pt>
    <dgm:pt modelId="{7C8F1648-9E6A-40B1-B65A-AE7B63DFFADC}">
      <dgm:prSet/>
      <dgm:spPr/>
      <dgm:t>
        <a:bodyPr/>
        <a:lstStyle/>
        <a:p>
          <a:pPr>
            <a:buFont typeface="+mj-lt"/>
            <a:buAutoNum type="arabicPeriod"/>
          </a:pPr>
          <a:r>
            <a:rPr lang="en-US" dirty="0"/>
            <a:t>Hiring</a:t>
          </a:r>
        </a:p>
      </dgm:t>
    </dgm:pt>
    <dgm:pt modelId="{082B90BD-5E45-4298-87C4-A10832A892B7}" type="parTrans" cxnId="{DF348F4F-1DEC-438F-B117-794EF27D7495}">
      <dgm:prSet/>
      <dgm:spPr/>
      <dgm:t>
        <a:bodyPr/>
        <a:lstStyle/>
        <a:p>
          <a:endParaRPr lang="en-US"/>
        </a:p>
      </dgm:t>
    </dgm:pt>
    <dgm:pt modelId="{D03A2332-84FE-4027-9224-EB68AD3FE3B5}" type="sibTrans" cxnId="{DF348F4F-1DEC-438F-B117-794EF27D7495}">
      <dgm:prSet/>
      <dgm:spPr/>
      <dgm:t>
        <a:bodyPr/>
        <a:lstStyle/>
        <a:p>
          <a:endParaRPr lang="en-US"/>
        </a:p>
      </dgm:t>
    </dgm:pt>
    <dgm:pt modelId="{F433D4F9-4EA8-4592-99B9-99FE09FB236E}">
      <dgm:prSet/>
      <dgm:spPr/>
      <dgm:t>
        <a:bodyPr/>
        <a:lstStyle/>
        <a:p>
          <a:pPr>
            <a:buFont typeface="+mj-lt"/>
            <a:buAutoNum type="arabicPeriod"/>
          </a:pPr>
          <a:r>
            <a:rPr lang="en-US" dirty="0"/>
            <a:t>Communicating</a:t>
          </a:r>
        </a:p>
      </dgm:t>
    </dgm:pt>
    <dgm:pt modelId="{45835827-1A8D-4C6D-A1F5-631826D2B7C0}" type="parTrans" cxnId="{00CA53CD-05F7-4EDC-B955-F5868FD03ACB}">
      <dgm:prSet/>
      <dgm:spPr/>
      <dgm:t>
        <a:bodyPr/>
        <a:lstStyle/>
        <a:p>
          <a:endParaRPr lang="en-US"/>
        </a:p>
      </dgm:t>
    </dgm:pt>
    <dgm:pt modelId="{779FE4AD-2687-431C-8FD3-14E97E1AE2BC}" type="sibTrans" cxnId="{00CA53CD-05F7-4EDC-B955-F5868FD03ACB}">
      <dgm:prSet/>
      <dgm:spPr/>
      <dgm:t>
        <a:bodyPr/>
        <a:lstStyle/>
        <a:p>
          <a:endParaRPr lang="en-US"/>
        </a:p>
      </dgm:t>
    </dgm:pt>
    <dgm:pt modelId="{2A1EC83F-BC5C-4C80-ACAD-E3E8C103D6FA}">
      <dgm:prSet/>
      <dgm:spPr/>
      <dgm:t>
        <a:bodyPr/>
        <a:lstStyle/>
        <a:p>
          <a:pPr>
            <a:buFont typeface="+mj-lt"/>
            <a:buAutoNum type="arabicPeriod"/>
          </a:pPr>
          <a:r>
            <a:rPr lang="en-US" dirty="0"/>
            <a:t>Planning Work</a:t>
          </a:r>
        </a:p>
      </dgm:t>
    </dgm:pt>
    <dgm:pt modelId="{DE18EBD3-FE93-4833-8FC5-862979E60A13}" type="parTrans" cxnId="{AEDC9E37-29D4-429C-BBC9-447E278EA27C}">
      <dgm:prSet/>
      <dgm:spPr/>
      <dgm:t>
        <a:bodyPr/>
        <a:lstStyle/>
        <a:p>
          <a:endParaRPr lang="en-US"/>
        </a:p>
      </dgm:t>
    </dgm:pt>
    <dgm:pt modelId="{9E054EDB-F01B-468B-990B-186ADD336EBE}" type="sibTrans" cxnId="{AEDC9E37-29D4-429C-BBC9-447E278EA27C}">
      <dgm:prSet/>
      <dgm:spPr/>
      <dgm:t>
        <a:bodyPr/>
        <a:lstStyle/>
        <a:p>
          <a:endParaRPr lang="en-US"/>
        </a:p>
      </dgm:t>
    </dgm:pt>
    <dgm:pt modelId="{EE651252-BC35-4274-87C6-5A94C2050E3B}">
      <dgm:prSet/>
      <dgm:spPr/>
      <dgm:t>
        <a:bodyPr/>
        <a:lstStyle/>
        <a:p>
          <a:pPr>
            <a:buFont typeface="+mj-lt"/>
            <a:buAutoNum type="arabicPeriod"/>
          </a:pPr>
          <a:r>
            <a:rPr lang="en-US" dirty="0"/>
            <a:t>Organizing Resources</a:t>
          </a:r>
        </a:p>
      </dgm:t>
    </dgm:pt>
    <dgm:pt modelId="{7BF86918-2208-41C3-9543-FBEF69F4CC13}" type="parTrans" cxnId="{9D12A529-577F-44E8-BCF6-AB1F7149C8B5}">
      <dgm:prSet/>
      <dgm:spPr/>
      <dgm:t>
        <a:bodyPr/>
        <a:lstStyle/>
        <a:p>
          <a:endParaRPr lang="en-US"/>
        </a:p>
      </dgm:t>
    </dgm:pt>
    <dgm:pt modelId="{C115C130-6498-4970-9D40-A67AC69BE4F1}" type="sibTrans" cxnId="{9D12A529-577F-44E8-BCF6-AB1F7149C8B5}">
      <dgm:prSet/>
      <dgm:spPr/>
      <dgm:t>
        <a:bodyPr/>
        <a:lstStyle/>
        <a:p>
          <a:endParaRPr lang="en-US"/>
        </a:p>
      </dgm:t>
    </dgm:pt>
    <dgm:pt modelId="{06A7E818-4B28-4BD2-9DAD-3C07B52B5C47}">
      <dgm:prSet/>
      <dgm:spPr/>
      <dgm:t>
        <a:bodyPr/>
        <a:lstStyle/>
        <a:p>
          <a:pPr>
            <a:buFont typeface="+mj-lt"/>
            <a:buAutoNum type="arabicPeriod"/>
          </a:pPr>
          <a:r>
            <a:rPr lang="en-US" dirty="0"/>
            <a:t>Training</a:t>
          </a:r>
        </a:p>
      </dgm:t>
    </dgm:pt>
    <dgm:pt modelId="{E268C9A7-992A-49C2-846A-1A068FC62E20}" type="parTrans" cxnId="{19B9BDD1-2A76-48B2-B847-AA9E73BCD3AC}">
      <dgm:prSet/>
      <dgm:spPr/>
      <dgm:t>
        <a:bodyPr/>
        <a:lstStyle/>
        <a:p>
          <a:endParaRPr lang="en-US"/>
        </a:p>
      </dgm:t>
    </dgm:pt>
    <dgm:pt modelId="{2B846F40-070C-4338-8679-D47233A601C3}" type="sibTrans" cxnId="{19B9BDD1-2A76-48B2-B847-AA9E73BCD3AC}">
      <dgm:prSet/>
      <dgm:spPr/>
      <dgm:t>
        <a:bodyPr/>
        <a:lstStyle/>
        <a:p>
          <a:endParaRPr lang="en-US"/>
        </a:p>
      </dgm:t>
    </dgm:pt>
    <dgm:pt modelId="{A28B23C0-0477-459D-8B8C-04E179C0B258}">
      <dgm:prSet/>
      <dgm:spPr/>
      <dgm:t>
        <a:bodyPr/>
        <a:lstStyle/>
        <a:p>
          <a:pPr>
            <a:buFont typeface="+mj-lt"/>
            <a:buAutoNum type="arabicPeriod"/>
          </a:pPr>
          <a:r>
            <a:rPr lang="en-US" dirty="0"/>
            <a:t>Monitoring Results</a:t>
          </a:r>
        </a:p>
      </dgm:t>
    </dgm:pt>
    <dgm:pt modelId="{52A9C68A-5480-4EEB-BD74-96C5A0B461ED}" type="parTrans" cxnId="{4E1031EE-A57B-470E-BCF0-7A3A236C4054}">
      <dgm:prSet/>
      <dgm:spPr/>
      <dgm:t>
        <a:bodyPr/>
        <a:lstStyle/>
        <a:p>
          <a:endParaRPr lang="en-US"/>
        </a:p>
      </dgm:t>
    </dgm:pt>
    <dgm:pt modelId="{1F34FE17-AA7F-4C83-BA09-800C4F2A29C3}" type="sibTrans" cxnId="{4E1031EE-A57B-470E-BCF0-7A3A236C4054}">
      <dgm:prSet/>
      <dgm:spPr/>
      <dgm:t>
        <a:bodyPr/>
        <a:lstStyle/>
        <a:p>
          <a:endParaRPr lang="en-US"/>
        </a:p>
      </dgm:t>
    </dgm:pt>
    <dgm:pt modelId="{98712AD5-6161-4439-BDBE-ED8FAC833EF7}">
      <dgm:prSet/>
      <dgm:spPr/>
      <dgm:t>
        <a:bodyPr/>
        <a:lstStyle/>
        <a:p>
          <a:pPr>
            <a:buFont typeface="+mj-lt"/>
            <a:buAutoNum type="arabicPeriod"/>
          </a:pPr>
          <a:r>
            <a:rPr lang="en-US" dirty="0"/>
            <a:t>Evaluating Performance</a:t>
          </a:r>
        </a:p>
      </dgm:t>
    </dgm:pt>
    <dgm:pt modelId="{106A3EE7-3518-4EAE-8A90-263F007DEEDB}" type="parTrans" cxnId="{0DAC6A57-2F3E-45CC-89D2-3617999FEEF1}">
      <dgm:prSet/>
      <dgm:spPr/>
      <dgm:t>
        <a:bodyPr/>
        <a:lstStyle/>
        <a:p>
          <a:endParaRPr lang="en-US"/>
        </a:p>
      </dgm:t>
    </dgm:pt>
    <dgm:pt modelId="{39D03145-F833-4EDD-8540-D84107DB556C}" type="sibTrans" cxnId="{0DAC6A57-2F3E-45CC-89D2-3617999FEEF1}">
      <dgm:prSet/>
      <dgm:spPr/>
      <dgm:t>
        <a:bodyPr/>
        <a:lstStyle/>
        <a:p>
          <a:endParaRPr lang="en-US"/>
        </a:p>
      </dgm:t>
    </dgm:pt>
    <dgm:pt modelId="{1E1E6A4A-85FC-4531-AB3F-C8196CAD5A5E}">
      <dgm:prSet/>
      <dgm:spPr/>
      <dgm:t>
        <a:bodyPr/>
        <a:lstStyle/>
        <a:p>
          <a:pPr>
            <a:buFont typeface="+mj-lt"/>
            <a:buAutoNum type="arabicPeriod"/>
          </a:pPr>
          <a:r>
            <a:rPr lang="en-US" dirty="0"/>
            <a:t>Firing</a:t>
          </a:r>
        </a:p>
      </dgm:t>
    </dgm:pt>
    <dgm:pt modelId="{7920EA84-D3E5-4B7C-8A58-B99A3A7784DB}" type="parTrans" cxnId="{5503F1C6-6C2F-40F0-BEC3-D9050FAE1720}">
      <dgm:prSet/>
      <dgm:spPr/>
      <dgm:t>
        <a:bodyPr/>
        <a:lstStyle/>
        <a:p>
          <a:endParaRPr lang="en-US"/>
        </a:p>
      </dgm:t>
    </dgm:pt>
    <dgm:pt modelId="{00F67ED2-0FEB-48ED-AF7E-C3BCD852463D}" type="sibTrans" cxnId="{5503F1C6-6C2F-40F0-BEC3-D9050FAE1720}">
      <dgm:prSet/>
      <dgm:spPr/>
      <dgm:t>
        <a:bodyPr/>
        <a:lstStyle/>
        <a:p>
          <a:endParaRPr lang="en-US"/>
        </a:p>
      </dgm:t>
    </dgm:pt>
    <dgm:pt modelId="{A85CB966-9B3A-47AD-87B1-7464EF57F098}" type="pres">
      <dgm:prSet presAssocID="{A10F3D37-9A6B-49DC-9C49-9EC3B1687784}" presName="cycle" presStyleCnt="0">
        <dgm:presLayoutVars>
          <dgm:dir/>
          <dgm:resizeHandles val="exact"/>
        </dgm:presLayoutVars>
      </dgm:prSet>
      <dgm:spPr/>
    </dgm:pt>
    <dgm:pt modelId="{F22B6F55-686B-480B-A47B-E58E1925581A}" type="pres">
      <dgm:prSet presAssocID="{253B0519-23B3-4FF7-AABA-B0DA1E96708C}" presName="node" presStyleLbl="node1" presStyleIdx="0" presStyleCnt="1">
        <dgm:presLayoutVars>
          <dgm:bulletEnabled val="1"/>
        </dgm:presLayoutVars>
      </dgm:prSet>
      <dgm:spPr/>
    </dgm:pt>
  </dgm:ptLst>
  <dgm:cxnLst>
    <dgm:cxn modelId="{7195EF01-9BAB-4B91-A443-650E88BABF60}" type="presOf" srcId="{F433D4F9-4EA8-4592-99B9-99FE09FB236E}" destId="{F22B6F55-686B-480B-A47B-E58E1925581A}" srcOrd="0" destOrd="2" presId="urn:microsoft.com/office/officeart/2005/8/layout/cycle2"/>
    <dgm:cxn modelId="{0AD43418-3DCD-4610-85D7-7A86D30056EB}" type="presOf" srcId="{EE651252-BC35-4274-87C6-5A94C2050E3B}" destId="{F22B6F55-686B-480B-A47B-E58E1925581A}" srcOrd="0" destOrd="4" presId="urn:microsoft.com/office/officeart/2005/8/layout/cycle2"/>
    <dgm:cxn modelId="{9D12A529-577F-44E8-BCF6-AB1F7149C8B5}" srcId="{253B0519-23B3-4FF7-AABA-B0DA1E96708C}" destId="{EE651252-BC35-4274-87C6-5A94C2050E3B}" srcOrd="3" destOrd="0" parTransId="{7BF86918-2208-41C3-9543-FBEF69F4CC13}" sibTransId="{C115C130-6498-4970-9D40-A67AC69BE4F1}"/>
    <dgm:cxn modelId="{D70CC92A-6DF7-478D-BAD6-1541137A7E75}" srcId="{A10F3D37-9A6B-49DC-9C49-9EC3B1687784}" destId="{253B0519-23B3-4FF7-AABA-B0DA1E96708C}" srcOrd="0" destOrd="0" parTransId="{0BEB3F98-79AD-4911-B39D-7F569B851FD2}" sibTransId="{05FC65BC-B9D2-4820-804A-84838057CDC0}"/>
    <dgm:cxn modelId="{AEDC9E37-29D4-429C-BBC9-447E278EA27C}" srcId="{253B0519-23B3-4FF7-AABA-B0DA1E96708C}" destId="{2A1EC83F-BC5C-4C80-ACAD-E3E8C103D6FA}" srcOrd="2" destOrd="0" parTransId="{DE18EBD3-FE93-4833-8FC5-862979E60A13}" sibTransId="{9E054EDB-F01B-468B-990B-186ADD336EBE}"/>
    <dgm:cxn modelId="{52247E5B-B2A8-4279-B69A-8ED7FF7BE559}" type="presOf" srcId="{06A7E818-4B28-4BD2-9DAD-3C07B52B5C47}" destId="{F22B6F55-686B-480B-A47B-E58E1925581A}" srcOrd="0" destOrd="5" presId="urn:microsoft.com/office/officeart/2005/8/layout/cycle2"/>
    <dgm:cxn modelId="{7DAE604B-948E-4BFF-9EA3-AF65488AE349}" type="presOf" srcId="{98712AD5-6161-4439-BDBE-ED8FAC833EF7}" destId="{F22B6F55-686B-480B-A47B-E58E1925581A}" srcOrd="0" destOrd="7" presId="urn:microsoft.com/office/officeart/2005/8/layout/cycle2"/>
    <dgm:cxn modelId="{DF348F4F-1DEC-438F-B117-794EF27D7495}" srcId="{253B0519-23B3-4FF7-AABA-B0DA1E96708C}" destId="{7C8F1648-9E6A-40B1-B65A-AE7B63DFFADC}" srcOrd="0" destOrd="0" parTransId="{082B90BD-5E45-4298-87C4-A10832A892B7}" sibTransId="{D03A2332-84FE-4027-9224-EB68AD3FE3B5}"/>
    <dgm:cxn modelId="{D211B150-86A3-4F28-8347-1CAD552C0888}" type="presOf" srcId="{7C8F1648-9E6A-40B1-B65A-AE7B63DFFADC}" destId="{F22B6F55-686B-480B-A47B-E58E1925581A}" srcOrd="0" destOrd="1" presId="urn:microsoft.com/office/officeart/2005/8/layout/cycle2"/>
    <dgm:cxn modelId="{0DAC6A57-2F3E-45CC-89D2-3617999FEEF1}" srcId="{253B0519-23B3-4FF7-AABA-B0DA1E96708C}" destId="{98712AD5-6161-4439-BDBE-ED8FAC833EF7}" srcOrd="6" destOrd="0" parTransId="{106A3EE7-3518-4EAE-8A90-263F007DEEDB}" sibTransId="{39D03145-F833-4EDD-8540-D84107DB556C}"/>
    <dgm:cxn modelId="{ED43AB9A-A896-424B-9DBD-9555511FF069}" type="presOf" srcId="{1E1E6A4A-85FC-4531-AB3F-C8196CAD5A5E}" destId="{F22B6F55-686B-480B-A47B-E58E1925581A}" srcOrd="0" destOrd="8" presId="urn:microsoft.com/office/officeart/2005/8/layout/cycle2"/>
    <dgm:cxn modelId="{12AD0BB3-765F-4D27-86BA-7697AC3DDC6D}" type="presOf" srcId="{A28B23C0-0477-459D-8B8C-04E179C0B258}" destId="{F22B6F55-686B-480B-A47B-E58E1925581A}" srcOrd="0" destOrd="6" presId="urn:microsoft.com/office/officeart/2005/8/layout/cycle2"/>
    <dgm:cxn modelId="{AF78FDBD-505E-43FE-A2C2-8E281982E839}" type="presOf" srcId="{2A1EC83F-BC5C-4C80-ACAD-E3E8C103D6FA}" destId="{F22B6F55-686B-480B-A47B-E58E1925581A}" srcOrd="0" destOrd="3" presId="urn:microsoft.com/office/officeart/2005/8/layout/cycle2"/>
    <dgm:cxn modelId="{5503F1C6-6C2F-40F0-BEC3-D9050FAE1720}" srcId="{253B0519-23B3-4FF7-AABA-B0DA1E96708C}" destId="{1E1E6A4A-85FC-4531-AB3F-C8196CAD5A5E}" srcOrd="7" destOrd="0" parTransId="{7920EA84-D3E5-4B7C-8A58-B99A3A7784DB}" sibTransId="{00F67ED2-0FEB-48ED-AF7E-C3BCD852463D}"/>
    <dgm:cxn modelId="{00CA53CD-05F7-4EDC-B955-F5868FD03ACB}" srcId="{253B0519-23B3-4FF7-AABA-B0DA1E96708C}" destId="{F433D4F9-4EA8-4592-99B9-99FE09FB236E}" srcOrd="1" destOrd="0" parTransId="{45835827-1A8D-4C6D-A1F5-631826D2B7C0}" sibTransId="{779FE4AD-2687-431C-8FD3-14E97E1AE2BC}"/>
    <dgm:cxn modelId="{19B9BDD1-2A76-48B2-B847-AA9E73BCD3AC}" srcId="{253B0519-23B3-4FF7-AABA-B0DA1E96708C}" destId="{06A7E818-4B28-4BD2-9DAD-3C07B52B5C47}" srcOrd="4" destOrd="0" parTransId="{E268C9A7-992A-49C2-846A-1A068FC62E20}" sibTransId="{2B846F40-070C-4338-8679-D47233A601C3}"/>
    <dgm:cxn modelId="{2C90A4E1-8E34-43B4-9782-BD61BC482186}" type="presOf" srcId="{253B0519-23B3-4FF7-AABA-B0DA1E96708C}" destId="{F22B6F55-686B-480B-A47B-E58E1925581A}" srcOrd="0" destOrd="0" presId="urn:microsoft.com/office/officeart/2005/8/layout/cycle2"/>
    <dgm:cxn modelId="{D195B1E9-9F49-4A84-A233-0022043A585F}" type="presOf" srcId="{A10F3D37-9A6B-49DC-9C49-9EC3B1687784}" destId="{A85CB966-9B3A-47AD-87B1-7464EF57F098}" srcOrd="0" destOrd="0" presId="urn:microsoft.com/office/officeart/2005/8/layout/cycle2"/>
    <dgm:cxn modelId="{4E1031EE-A57B-470E-BCF0-7A3A236C4054}" srcId="{253B0519-23B3-4FF7-AABA-B0DA1E96708C}" destId="{A28B23C0-0477-459D-8B8C-04E179C0B258}" srcOrd="5" destOrd="0" parTransId="{52A9C68A-5480-4EEB-BD74-96C5A0B461ED}" sibTransId="{1F34FE17-AA7F-4C83-BA09-800C4F2A29C3}"/>
    <dgm:cxn modelId="{A348E6A8-8D08-49F4-A606-B461A82508C4}" type="presParOf" srcId="{A85CB966-9B3A-47AD-87B1-7464EF57F098}" destId="{F22B6F55-686B-480B-A47B-E58E1925581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B448-235C-493D-929E-BA352EA5ACAC}">
      <dsp:nvSpPr>
        <dsp:cNvPr id="0" name=""/>
        <dsp:cNvSpPr/>
      </dsp:nvSpPr>
      <dsp:spPr>
        <a:xfrm>
          <a:off x="0" y="3922021"/>
          <a:ext cx="1971675" cy="4291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Manage</a:t>
          </a:r>
        </a:p>
      </dsp:txBody>
      <dsp:txXfrm>
        <a:off x="0" y="3922021"/>
        <a:ext cx="1971675" cy="429184"/>
      </dsp:txXfrm>
    </dsp:sp>
    <dsp:sp modelId="{69C0350D-F1AA-41AE-9882-A8CD22ACEF0F}">
      <dsp:nvSpPr>
        <dsp:cNvPr id="0" name=""/>
        <dsp:cNvSpPr/>
      </dsp:nvSpPr>
      <dsp:spPr>
        <a:xfrm>
          <a:off x="1971675" y="3922021"/>
          <a:ext cx="5915025" cy="4291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Manage your feelings – be an authentic adult human</a:t>
          </a:r>
        </a:p>
      </dsp:txBody>
      <dsp:txXfrm>
        <a:off x="1971675" y="3922021"/>
        <a:ext cx="5915025" cy="429184"/>
      </dsp:txXfrm>
    </dsp:sp>
    <dsp:sp modelId="{A349ABF7-1EDD-4FD2-A195-10D857919E02}">
      <dsp:nvSpPr>
        <dsp:cNvPr id="0" name=""/>
        <dsp:cNvSpPr/>
      </dsp:nvSpPr>
      <dsp:spPr>
        <a:xfrm rot="10800000">
          <a:off x="0" y="3268373"/>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Manage</a:t>
          </a:r>
        </a:p>
      </dsp:txBody>
      <dsp:txXfrm rot="-10800000">
        <a:off x="0" y="3268373"/>
        <a:ext cx="1971675" cy="429055"/>
      </dsp:txXfrm>
    </dsp:sp>
    <dsp:sp modelId="{E7C2E2E0-CEAE-4224-B73C-D027277A60F0}">
      <dsp:nvSpPr>
        <dsp:cNvPr id="0" name=""/>
        <dsp:cNvSpPr/>
      </dsp:nvSpPr>
      <dsp:spPr>
        <a:xfrm>
          <a:off x="1971675" y="3268373"/>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Manage your moods – navigate the ups and downs</a:t>
          </a:r>
        </a:p>
      </dsp:txBody>
      <dsp:txXfrm>
        <a:off x="1971675" y="3268373"/>
        <a:ext cx="5915025" cy="429055"/>
      </dsp:txXfrm>
    </dsp:sp>
    <dsp:sp modelId="{AF1C6EBB-DA69-4F7E-B2A3-799599555D45}">
      <dsp:nvSpPr>
        <dsp:cNvPr id="0" name=""/>
        <dsp:cNvSpPr/>
      </dsp:nvSpPr>
      <dsp:spPr>
        <a:xfrm rot="10800000">
          <a:off x="0" y="2614724"/>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Build</a:t>
          </a:r>
        </a:p>
      </dsp:txBody>
      <dsp:txXfrm rot="-10800000">
        <a:off x="0" y="2614724"/>
        <a:ext cx="1971675" cy="429055"/>
      </dsp:txXfrm>
    </dsp:sp>
    <dsp:sp modelId="{3F9E6877-041C-454E-A572-53728C2AC85A}">
      <dsp:nvSpPr>
        <dsp:cNvPr id="0" name=""/>
        <dsp:cNvSpPr/>
      </dsp:nvSpPr>
      <dsp:spPr>
        <a:xfrm>
          <a:off x="1971675" y="2614724"/>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Build your area to be successful</a:t>
          </a:r>
        </a:p>
      </dsp:txBody>
      <dsp:txXfrm>
        <a:off x="1971675" y="2614724"/>
        <a:ext cx="5915025" cy="429055"/>
      </dsp:txXfrm>
    </dsp:sp>
    <dsp:sp modelId="{CD094F57-DC9A-4E27-B68C-4BC63FDEE241}">
      <dsp:nvSpPr>
        <dsp:cNvPr id="0" name=""/>
        <dsp:cNvSpPr/>
      </dsp:nvSpPr>
      <dsp:spPr>
        <a:xfrm rot="10800000">
          <a:off x="0" y="1961076"/>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Manage</a:t>
          </a:r>
        </a:p>
      </dsp:txBody>
      <dsp:txXfrm rot="-10800000">
        <a:off x="0" y="1961076"/>
        <a:ext cx="1971675" cy="429055"/>
      </dsp:txXfrm>
    </dsp:sp>
    <dsp:sp modelId="{D29118DF-A89D-4EBD-B296-5AE3C54D3277}">
      <dsp:nvSpPr>
        <dsp:cNvPr id="0" name=""/>
        <dsp:cNvSpPr/>
      </dsp:nvSpPr>
      <dsp:spPr>
        <a:xfrm>
          <a:off x="1971675" y="1961076"/>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Manage existing friendships wisely</a:t>
          </a:r>
        </a:p>
      </dsp:txBody>
      <dsp:txXfrm>
        <a:off x="1971675" y="1961076"/>
        <a:ext cx="5915025" cy="429055"/>
      </dsp:txXfrm>
    </dsp:sp>
    <dsp:sp modelId="{1B8882C8-BA64-4BFD-B5E2-F139CF97BA2A}">
      <dsp:nvSpPr>
        <dsp:cNvPr id="0" name=""/>
        <dsp:cNvSpPr/>
      </dsp:nvSpPr>
      <dsp:spPr>
        <a:xfrm rot="10800000">
          <a:off x="0" y="1307428"/>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Don’t ignore</a:t>
          </a:r>
        </a:p>
      </dsp:txBody>
      <dsp:txXfrm rot="-10800000">
        <a:off x="0" y="1307428"/>
        <a:ext cx="1971675" cy="429055"/>
      </dsp:txXfrm>
    </dsp:sp>
    <dsp:sp modelId="{372688B2-0CA7-4231-9B24-D7A18010D84F}">
      <dsp:nvSpPr>
        <dsp:cNvPr id="0" name=""/>
        <dsp:cNvSpPr/>
      </dsp:nvSpPr>
      <dsp:spPr>
        <a:xfrm>
          <a:off x="1971675" y="1307428"/>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Don’t ignore the “Personal Touch”</a:t>
          </a:r>
        </a:p>
      </dsp:txBody>
      <dsp:txXfrm>
        <a:off x="1971675" y="1307428"/>
        <a:ext cx="5915025" cy="429055"/>
      </dsp:txXfrm>
    </dsp:sp>
    <dsp:sp modelId="{CC10E29A-DED4-4EC9-B1E2-1E0C8B2D2C4A}">
      <dsp:nvSpPr>
        <dsp:cNvPr id="0" name=""/>
        <dsp:cNvSpPr/>
      </dsp:nvSpPr>
      <dsp:spPr>
        <a:xfrm rot="10800000">
          <a:off x="0" y="653780"/>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Use</a:t>
          </a:r>
        </a:p>
      </dsp:txBody>
      <dsp:txXfrm rot="-10800000">
        <a:off x="0" y="653780"/>
        <a:ext cx="1971675" cy="429055"/>
      </dsp:txXfrm>
    </dsp:sp>
    <dsp:sp modelId="{729FC480-10F4-459D-85B6-B470BCDDC94B}">
      <dsp:nvSpPr>
        <dsp:cNvPr id="0" name=""/>
        <dsp:cNvSpPr/>
      </dsp:nvSpPr>
      <dsp:spPr>
        <a:xfrm>
          <a:off x="1971675" y="653780"/>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Use Your Authority Judiciously</a:t>
          </a:r>
        </a:p>
      </dsp:txBody>
      <dsp:txXfrm>
        <a:off x="1971675" y="653780"/>
        <a:ext cx="5915025" cy="429055"/>
      </dsp:txXfrm>
    </dsp:sp>
    <dsp:sp modelId="{CB48FBB8-D59F-4E64-BB46-5110188E22E0}">
      <dsp:nvSpPr>
        <dsp:cNvPr id="0" name=""/>
        <dsp:cNvSpPr/>
      </dsp:nvSpPr>
      <dsp:spPr>
        <a:xfrm rot="10800000">
          <a:off x="0" y="131"/>
          <a:ext cx="1971675" cy="6600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06680" rIns="140226"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Settle In</a:t>
          </a:r>
        </a:p>
      </dsp:txBody>
      <dsp:txXfrm rot="-10800000">
        <a:off x="0" y="131"/>
        <a:ext cx="1971675" cy="429055"/>
      </dsp:txXfrm>
    </dsp:sp>
    <dsp:sp modelId="{B3953BD0-AB10-4942-9F14-C8328827605A}">
      <dsp:nvSpPr>
        <dsp:cNvPr id="0" name=""/>
        <dsp:cNvSpPr/>
      </dsp:nvSpPr>
      <dsp:spPr>
        <a:xfrm>
          <a:off x="1971675" y="131"/>
          <a:ext cx="5915025" cy="4290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Settle In Properly – Let people get used to the idea; exercise restraint</a:t>
          </a:r>
        </a:p>
      </dsp:txBody>
      <dsp:txXfrm>
        <a:off x="1971675" y="131"/>
        <a:ext cx="5915025" cy="429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B6F55-686B-480B-A47B-E58E1925581A}">
      <dsp:nvSpPr>
        <dsp:cNvPr id="0" name=""/>
        <dsp:cNvSpPr/>
      </dsp:nvSpPr>
      <dsp:spPr>
        <a:xfrm>
          <a:off x="76966" y="986"/>
          <a:ext cx="4482192" cy="4482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35000"/>
            </a:spcAft>
            <a:buNone/>
          </a:pPr>
          <a:r>
            <a:rPr lang="en-US" sz="2700" kern="1200" dirty="0"/>
            <a:t>8 Responsibilities:</a:t>
          </a:r>
        </a:p>
        <a:p>
          <a:pPr marL="228600" lvl="1" indent="-228600" algn="l" defTabSz="933450">
            <a:lnSpc>
              <a:spcPct val="90000"/>
            </a:lnSpc>
            <a:spcBef>
              <a:spcPct val="0"/>
            </a:spcBef>
            <a:spcAft>
              <a:spcPct val="15000"/>
            </a:spcAft>
            <a:buFont typeface="+mj-lt"/>
            <a:buAutoNum type="arabicPeriod"/>
          </a:pPr>
          <a:r>
            <a:rPr lang="en-US" sz="2100" kern="1200" dirty="0"/>
            <a:t>Hiring</a:t>
          </a:r>
        </a:p>
        <a:p>
          <a:pPr marL="228600" lvl="1" indent="-228600" algn="l" defTabSz="933450">
            <a:lnSpc>
              <a:spcPct val="90000"/>
            </a:lnSpc>
            <a:spcBef>
              <a:spcPct val="0"/>
            </a:spcBef>
            <a:spcAft>
              <a:spcPct val="15000"/>
            </a:spcAft>
            <a:buFont typeface="+mj-lt"/>
            <a:buAutoNum type="arabicPeriod"/>
          </a:pPr>
          <a:r>
            <a:rPr lang="en-US" sz="2100" kern="1200" dirty="0"/>
            <a:t>Communicating</a:t>
          </a:r>
        </a:p>
        <a:p>
          <a:pPr marL="228600" lvl="1" indent="-228600" algn="l" defTabSz="933450">
            <a:lnSpc>
              <a:spcPct val="90000"/>
            </a:lnSpc>
            <a:spcBef>
              <a:spcPct val="0"/>
            </a:spcBef>
            <a:spcAft>
              <a:spcPct val="15000"/>
            </a:spcAft>
            <a:buFont typeface="+mj-lt"/>
            <a:buAutoNum type="arabicPeriod"/>
          </a:pPr>
          <a:r>
            <a:rPr lang="en-US" sz="2100" kern="1200" dirty="0"/>
            <a:t>Planning Work</a:t>
          </a:r>
        </a:p>
        <a:p>
          <a:pPr marL="228600" lvl="1" indent="-228600" algn="l" defTabSz="933450">
            <a:lnSpc>
              <a:spcPct val="90000"/>
            </a:lnSpc>
            <a:spcBef>
              <a:spcPct val="0"/>
            </a:spcBef>
            <a:spcAft>
              <a:spcPct val="15000"/>
            </a:spcAft>
            <a:buFont typeface="+mj-lt"/>
            <a:buAutoNum type="arabicPeriod"/>
          </a:pPr>
          <a:r>
            <a:rPr lang="en-US" sz="2100" kern="1200" dirty="0"/>
            <a:t>Organizing Resources</a:t>
          </a:r>
        </a:p>
        <a:p>
          <a:pPr marL="228600" lvl="1" indent="-228600" algn="l" defTabSz="933450">
            <a:lnSpc>
              <a:spcPct val="90000"/>
            </a:lnSpc>
            <a:spcBef>
              <a:spcPct val="0"/>
            </a:spcBef>
            <a:spcAft>
              <a:spcPct val="15000"/>
            </a:spcAft>
            <a:buFont typeface="+mj-lt"/>
            <a:buAutoNum type="arabicPeriod"/>
          </a:pPr>
          <a:r>
            <a:rPr lang="en-US" sz="2100" kern="1200" dirty="0"/>
            <a:t>Training</a:t>
          </a:r>
        </a:p>
        <a:p>
          <a:pPr marL="228600" lvl="1" indent="-228600" algn="l" defTabSz="933450">
            <a:lnSpc>
              <a:spcPct val="90000"/>
            </a:lnSpc>
            <a:spcBef>
              <a:spcPct val="0"/>
            </a:spcBef>
            <a:spcAft>
              <a:spcPct val="15000"/>
            </a:spcAft>
            <a:buFont typeface="+mj-lt"/>
            <a:buAutoNum type="arabicPeriod"/>
          </a:pPr>
          <a:r>
            <a:rPr lang="en-US" sz="2100" kern="1200" dirty="0"/>
            <a:t>Monitoring Results</a:t>
          </a:r>
        </a:p>
        <a:p>
          <a:pPr marL="228600" lvl="1" indent="-228600" algn="l" defTabSz="933450">
            <a:lnSpc>
              <a:spcPct val="90000"/>
            </a:lnSpc>
            <a:spcBef>
              <a:spcPct val="0"/>
            </a:spcBef>
            <a:spcAft>
              <a:spcPct val="15000"/>
            </a:spcAft>
            <a:buFont typeface="+mj-lt"/>
            <a:buAutoNum type="arabicPeriod"/>
          </a:pPr>
          <a:r>
            <a:rPr lang="en-US" sz="2100" kern="1200" dirty="0"/>
            <a:t>Evaluating Performance</a:t>
          </a:r>
        </a:p>
        <a:p>
          <a:pPr marL="228600" lvl="1" indent="-228600" algn="l" defTabSz="933450">
            <a:lnSpc>
              <a:spcPct val="90000"/>
            </a:lnSpc>
            <a:spcBef>
              <a:spcPct val="0"/>
            </a:spcBef>
            <a:spcAft>
              <a:spcPct val="15000"/>
            </a:spcAft>
            <a:buFont typeface="+mj-lt"/>
            <a:buAutoNum type="arabicPeriod"/>
          </a:pPr>
          <a:r>
            <a:rPr lang="en-US" sz="2100" kern="1200" dirty="0"/>
            <a:t>Firing</a:t>
          </a:r>
        </a:p>
      </dsp:txBody>
      <dsp:txXfrm>
        <a:off x="733368" y="657388"/>
        <a:ext cx="3169388" cy="31693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FFA8308-AE5D-4838-A329-75C612F51232}"/>
              </a:ext>
            </a:extLst>
          </p:cNvPr>
          <p:cNvSpPr>
            <a:spLocks noGrp="1" noChangeArrowheads="1"/>
          </p:cNvSpPr>
          <p:nvPr>
            <p:ph type="hdr" sz="quarter"/>
          </p:nvPr>
        </p:nvSpPr>
        <p:spPr bwMode="auto">
          <a:xfrm>
            <a:off x="0" y="0"/>
            <a:ext cx="4028227" cy="3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t" anchorCtr="0" compatLnSpc="1">
            <a:prstTxWarp prst="textNoShape">
              <a:avLst/>
            </a:prstTxWarp>
          </a:bodyPr>
          <a:lstStyle>
            <a:lvl1pPr defTabSz="935560">
              <a:defRPr sz="1200"/>
            </a:lvl1pPr>
          </a:lstStyle>
          <a:p>
            <a:endParaRPr lang="en-US" altLang="en-US" dirty="0"/>
          </a:p>
        </p:txBody>
      </p:sp>
      <p:sp>
        <p:nvSpPr>
          <p:cNvPr id="194563" name="Rectangle 3">
            <a:extLst>
              <a:ext uri="{FF2B5EF4-FFF2-40B4-BE49-F238E27FC236}">
                <a16:creationId xmlns:a16="http://schemas.microsoft.com/office/drawing/2014/main" id="{CFE8888A-403C-4594-A500-A56814111D6F}"/>
              </a:ext>
            </a:extLst>
          </p:cNvPr>
          <p:cNvSpPr>
            <a:spLocks noGrp="1" noChangeArrowheads="1"/>
          </p:cNvSpPr>
          <p:nvPr>
            <p:ph type="dt" sz="quarter" idx="1"/>
          </p:nvPr>
        </p:nvSpPr>
        <p:spPr bwMode="auto">
          <a:xfrm>
            <a:off x="5268174" y="0"/>
            <a:ext cx="4028226" cy="3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t" anchorCtr="0" compatLnSpc="1">
            <a:prstTxWarp prst="textNoShape">
              <a:avLst/>
            </a:prstTxWarp>
          </a:bodyPr>
          <a:lstStyle>
            <a:lvl1pPr algn="r" defTabSz="935560">
              <a:defRPr sz="1200"/>
            </a:lvl1pPr>
          </a:lstStyle>
          <a:p>
            <a:endParaRPr lang="en-US" altLang="en-US" dirty="0"/>
          </a:p>
        </p:txBody>
      </p:sp>
      <p:sp>
        <p:nvSpPr>
          <p:cNvPr id="194564" name="Rectangle 4">
            <a:extLst>
              <a:ext uri="{FF2B5EF4-FFF2-40B4-BE49-F238E27FC236}">
                <a16:creationId xmlns:a16="http://schemas.microsoft.com/office/drawing/2014/main" id="{F068EB1F-63F6-4EEA-9A04-E39FA015B3D3}"/>
              </a:ext>
            </a:extLst>
          </p:cNvPr>
          <p:cNvSpPr>
            <a:spLocks noGrp="1" noChangeArrowheads="1"/>
          </p:cNvSpPr>
          <p:nvPr>
            <p:ph type="ftr" sz="quarter" idx="2"/>
          </p:nvPr>
        </p:nvSpPr>
        <p:spPr bwMode="auto">
          <a:xfrm>
            <a:off x="0" y="6659720"/>
            <a:ext cx="4028227" cy="3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b" anchorCtr="0" compatLnSpc="1">
            <a:prstTxWarp prst="textNoShape">
              <a:avLst/>
            </a:prstTxWarp>
          </a:bodyPr>
          <a:lstStyle>
            <a:lvl1pPr defTabSz="935560">
              <a:defRPr sz="1200"/>
            </a:lvl1pPr>
          </a:lstStyle>
          <a:p>
            <a:endParaRPr lang="en-US" altLang="en-US" dirty="0"/>
          </a:p>
        </p:txBody>
      </p:sp>
      <p:sp>
        <p:nvSpPr>
          <p:cNvPr id="194565" name="Rectangle 5">
            <a:extLst>
              <a:ext uri="{FF2B5EF4-FFF2-40B4-BE49-F238E27FC236}">
                <a16:creationId xmlns:a16="http://schemas.microsoft.com/office/drawing/2014/main" id="{41A2D26C-1527-4D62-8D18-7F35F15451D4}"/>
              </a:ext>
            </a:extLst>
          </p:cNvPr>
          <p:cNvSpPr>
            <a:spLocks noGrp="1" noChangeArrowheads="1"/>
          </p:cNvSpPr>
          <p:nvPr>
            <p:ph type="sldNum" sz="quarter" idx="3"/>
          </p:nvPr>
        </p:nvSpPr>
        <p:spPr bwMode="auto">
          <a:xfrm>
            <a:off x="5268174" y="6659720"/>
            <a:ext cx="4028226" cy="3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b" anchorCtr="0" compatLnSpc="1">
            <a:prstTxWarp prst="textNoShape">
              <a:avLst/>
            </a:prstTxWarp>
          </a:bodyPr>
          <a:lstStyle>
            <a:lvl1pPr algn="r" defTabSz="935560">
              <a:defRPr sz="1200"/>
            </a:lvl1pPr>
          </a:lstStyle>
          <a:p>
            <a:fld id="{D3A22115-1FCA-4867-A317-2763F1F909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66CA421-674E-4027-A829-D85045961F43}"/>
              </a:ext>
            </a:extLst>
          </p:cNvPr>
          <p:cNvSpPr>
            <a:spLocks noGrp="1" noChangeArrowheads="1"/>
          </p:cNvSpPr>
          <p:nvPr>
            <p:ph type="hdr" sz="quarter"/>
          </p:nvPr>
        </p:nvSpPr>
        <p:spPr bwMode="auto">
          <a:xfrm>
            <a:off x="0" y="0"/>
            <a:ext cx="4028227" cy="3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t" anchorCtr="0" compatLnSpc="1">
            <a:prstTxWarp prst="textNoShape">
              <a:avLst/>
            </a:prstTxWarp>
          </a:bodyPr>
          <a:lstStyle>
            <a:lvl1pPr defTabSz="935560">
              <a:defRPr sz="1200"/>
            </a:lvl1pPr>
          </a:lstStyle>
          <a:p>
            <a:endParaRPr lang="en-US" altLang="en-US" dirty="0"/>
          </a:p>
        </p:txBody>
      </p:sp>
      <p:sp>
        <p:nvSpPr>
          <p:cNvPr id="5123" name="Rectangle 3">
            <a:extLst>
              <a:ext uri="{FF2B5EF4-FFF2-40B4-BE49-F238E27FC236}">
                <a16:creationId xmlns:a16="http://schemas.microsoft.com/office/drawing/2014/main" id="{9E39A16B-03BF-4996-BB79-3E1973E8324F}"/>
              </a:ext>
            </a:extLst>
          </p:cNvPr>
          <p:cNvSpPr>
            <a:spLocks noGrp="1" noChangeArrowheads="1"/>
          </p:cNvSpPr>
          <p:nvPr>
            <p:ph type="dt" idx="1"/>
          </p:nvPr>
        </p:nvSpPr>
        <p:spPr bwMode="auto">
          <a:xfrm>
            <a:off x="5268174" y="0"/>
            <a:ext cx="4028226" cy="35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t" anchorCtr="0" compatLnSpc="1">
            <a:prstTxWarp prst="textNoShape">
              <a:avLst/>
            </a:prstTxWarp>
          </a:bodyPr>
          <a:lstStyle>
            <a:lvl1pPr algn="r" defTabSz="935560">
              <a:defRPr sz="1200"/>
            </a:lvl1pPr>
          </a:lstStyle>
          <a:p>
            <a:endParaRPr lang="en-US" altLang="en-US" dirty="0"/>
          </a:p>
        </p:txBody>
      </p:sp>
      <p:sp>
        <p:nvSpPr>
          <p:cNvPr id="5124" name="Rectangle 4">
            <a:extLst>
              <a:ext uri="{FF2B5EF4-FFF2-40B4-BE49-F238E27FC236}">
                <a16:creationId xmlns:a16="http://schemas.microsoft.com/office/drawing/2014/main" id="{2F965F0D-6BB9-4D62-A435-994F8524118B}"/>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4005F486-D0B0-4928-92A1-738191BEDDFA}"/>
              </a:ext>
            </a:extLst>
          </p:cNvPr>
          <p:cNvSpPr>
            <a:spLocks noGrp="1" noChangeArrowheads="1"/>
          </p:cNvSpPr>
          <p:nvPr>
            <p:ph type="body" sz="quarter" idx="3"/>
          </p:nvPr>
        </p:nvSpPr>
        <p:spPr bwMode="auto">
          <a:xfrm>
            <a:off x="1239947" y="3330661"/>
            <a:ext cx="6816508" cy="315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D74C3D26-05FA-47BB-AF41-3EC3F156A8BF}"/>
              </a:ext>
            </a:extLst>
          </p:cNvPr>
          <p:cNvSpPr>
            <a:spLocks noGrp="1" noChangeArrowheads="1"/>
          </p:cNvSpPr>
          <p:nvPr>
            <p:ph type="ftr" sz="quarter" idx="4"/>
          </p:nvPr>
        </p:nvSpPr>
        <p:spPr bwMode="auto">
          <a:xfrm>
            <a:off x="0" y="6659720"/>
            <a:ext cx="4028227" cy="3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b" anchorCtr="0" compatLnSpc="1">
            <a:prstTxWarp prst="textNoShape">
              <a:avLst/>
            </a:prstTxWarp>
          </a:bodyPr>
          <a:lstStyle>
            <a:lvl1pPr defTabSz="935560">
              <a:defRPr sz="1200"/>
            </a:lvl1pPr>
          </a:lstStyle>
          <a:p>
            <a:endParaRPr lang="en-US" altLang="en-US" dirty="0"/>
          </a:p>
        </p:txBody>
      </p:sp>
      <p:sp>
        <p:nvSpPr>
          <p:cNvPr id="5127" name="Rectangle 7">
            <a:extLst>
              <a:ext uri="{FF2B5EF4-FFF2-40B4-BE49-F238E27FC236}">
                <a16:creationId xmlns:a16="http://schemas.microsoft.com/office/drawing/2014/main" id="{721273AA-690B-4F92-96FD-24F56F1AE65B}"/>
              </a:ext>
            </a:extLst>
          </p:cNvPr>
          <p:cNvSpPr>
            <a:spLocks noGrp="1" noChangeArrowheads="1"/>
          </p:cNvSpPr>
          <p:nvPr>
            <p:ph type="sldNum" sz="quarter" idx="5"/>
          </p:nvPr>
        </p:nvSpPr>
        <p:spPr bwMode="auto">
          <a:xfrm>
            <a:off x="5268174" y="6659720"/>
            <a:ext cx="4028226" cy="3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26" tIns="46764" rIns="93526" bIns="46764" numCol="1" anchor="b" anchorCtr="0" compatLnSpc="1">
            <a:prstTxWarp prst="textNoShape">
              <a:avLst/>
            </a:prstTxWarp>
          </a:bodyPr>
          <a:lstStyle>
            <a:lvl1pPr algn="r" defTabSz="935560">
              <a:defRPr sz="1200"/>
            </a:lvl1pPr>
          </a:lstStyle>
          <a:p>
            <a:fld id="{EA94E12F-6E26-4E2E-8EB6-7CA7D72630D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ABC4-07D1-4332-A82A-37029EE2F00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8A04E6-0E1D-4689-9103-0F24BCAD12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218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D559-AD71-4827-9A87-19F1FDEDC0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18694-6139-4F08-89EC-7927D1520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82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4999A-6146-4FB5-908E-65B0E283572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2A321A-A839-4CE9-AAB1-60DABE03D325}"/>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98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4EB1-4F02-4369-9C36-21B642519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83355-A7D5-426F-BC14-FC8E4B725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53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82A0-C56D-48AA-A6B9-C4E900FA80B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E40B31-2318-41ED-A6E8-EF702D4FA0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9494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77CC-F262-48DC-849F-DEE6E1270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70282-2709-4B7A-BBBF-90610C0F38E5}"/>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70620-693D-4370-9E88-272130D8E9D3}"/>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05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ECE6-B51C-4939-9D69-A31C6DDCCE6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9C1745-85CE-4375-A9A8-BE6312F7F0F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C28B6-826C-4AA2-A6AF-E87BEEE25A1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7EFBD7-0292-43C1-ADA5-4811F58DB3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27DF3-0233-4862-A671-5D86909FEF9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13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B890-62BC-4C28-9A42-D0065B8444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36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30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3DBC-6A32-4521-91AA-02E4184594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50FB4C-DB6F-43A8-B7F6-61C87F5D9B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9F24D2-2C7D-4B5C-B70C-B201177866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899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5360-7FDF-4726-A527-78C983975F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685AE7-C405-4628-9DC6-8989A105D43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18124A-A0A0-439B-9279-20CA56BC87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639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59DCD88-22B1-4BC8-8F3D-D00158B6AB2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46" tIns="39023" rIns="78046" bIns="3902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92A55E6-9A0C-4935-AACE-1BAA3C178EB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046" tIns="39023" rIns="78046" bIns="390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a:extLst>
              <a:ext uri="{FF2B5EF4-FFF2-40B4-BE49-F238E27FC236}">
                <a16:creationId xmlns:a16="http://schemas.microsoft.com/office/drawing/2014/main" id="{6E922B50-054A-4318-A9AE-766FBFA2C421}"/>
              </a:ext>
            </a:extLst>
          </p:cNvPr>
          <p:cNvSpPr>
            <a:spLocks noChangeArrowheads="1"/>
          </p:cNvSpPr>
          <p:nvPr userDrawn="1"/>
        </p:nvSpPr>
        <p:spPr bwMode="auto">
          <a:xfrm>
            <a:off x="0" y="0"/>
            <a:ext cx="9144000" cy="1524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5" name="Rectangle 11">
            <a:extLst>
              <a:ext uri="{FF2B5EF4-FFF2-40B4-BE49-F238E27FC236}">
                <a16:creationId xmlns:a16="http://schemas.microsoft.com/office/drawing/2014/main" id="{C57E0915-5F23-4BF1-B124-9D4EFF6033A2}"/>
              </a:ext>
            </a:extLst>
          </p:cNvPr>
          <p:cNvSpPr>
            <a:spLocks noChangeArrowheads="1"/>
          </p:cNvSpPr>
          <p:nvPr userDrawn="1"/>
        </p:nvSpPr>
        <p:spPr bwMode="auto">
          <a:xfrm>
            <a:off x="8991600" y="152400"/>
            <a:ext cx="152400" cy="670560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7" name="Text Box 13">
            <a:extLst>
              <a:ext uri="{FF2B5EF4-FFF2-40B4-BE49-F238E27FC236}">
                <a16:creationId xmlns:a16="http://schemas.microsoft.com/office/drawing/2014/main" id="{533FD68E-7835-4CB0-9C17-C4C6D7988FF3}"/>
              </a:ext>
            </a:extLst>
          </p:cNvPr>
          <p:cNvSpPr txBox="1">
            <a:spLocks noChangeArrowheads="1"/>
          </p:cNvSpPr>
          <p:nvPr userDrawn="1"/>
        </p:nvSpPr>
        <p:spPr bwMode="auto">
          <a:xfrm>
            <a:off x="4572000" y="6583363"/>
            <a:ext cx="457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046" tIns="39023" rIns="78046" bIns="39023">
            <a:spAutoFit/>
          </a:bodyPr>
          <a:lstStyle>
            <a:lvl1pPr defTabSz="781050">
              <a:defRPr sz="2400">
                <a:solidFill>
                  <a:schemeClr val="tx1"/>
                </a:solidFill>
                <a:latin typeface="Times New Roman" panose="02020603050405020304" pitchFamily="18" charset="0"/>
              </a:defRPr>
            </a:lvl1pPr>
            <a:lvl2pPr marL="390525" defTabSz="781050">
              <a:defRPr sz="2400">
                <a:solidFill>
                  <a:schemeClr val="tx1"/>
                </a:solidFill>
                <a:latin typeface="Times New Roman" panose="02020603050405020304" pitchFamily="18" charset="0"/>
              </a:defRPr>
            </a:lvl2pPr>
            <a:lvl3pPr marL="781050" defTabSz="781050">
              <a:defRPr sz="2400">
                <a:solidFill>
                  <a:schemeClr val="tx1"/>
                </a:solidFill>
                <a:latin typeface="Times New Roman" panose="02020603050405020304" pitchFamily="18" charset="0"/>
              </a:defRPr>
            </a:lvl3pPr>
            <a:lvl4pPr marL="1169988" defTabSz="781050">
              <a:defRPr sz="2400">
                <a:solidFill>
                  <a:schemeClr val="tx1"/>
                </a:solidFill>
                <a:latin typeface="Times New Roman" panose="02020603050405020304" pitchFamily="18" charset="0"/>
              </a:defRPr>
            </a:lvl4pPr>
            <a:lvl5pPr marL="1560513" defTabSz="781050">
              <a:defRPr sz="2400">
                <a:solidFill>
                  <a:schemeClr val="tx1"/>
                </a:solidFill>
                <a:latin typeface="Times New Roman" panose="02020603050405020304" pitchFamily="18" charset="0"/>
              </a:defRPr>
            </a:lvl5pPr>
            <a:lvl6pPr marL="2017713" defTabSz="781050" fontAlgn="base">
              <a:spcBef>
                <a:spcPct val="0"/>
              </a:spcBef>
              <a:spcAft>
                <a:spcPct val="0"/>
              </a:spcAft>
              <a:defRPr sz="2400">
                <a:solidFill>
                  <a:schemeClr val="tx1"/>
                </a:solidFill>
                <a:latin typeface="Times New Roman" panose="02020603050405020304" pitchFamily="18" charset="0"/>
              </a:defRPr>
            </a:lvl6pPr>
            <a:lvl7pPr marL="2474913" defTabSz="781050" fontAlgn="base">
              <a:spcBef>
                <a:spcPct val="0"/>
              </a:spcBef>
              <a:spcAft>
                <a:spcPct val="0"/>
              </a:spcAft>
              <a:defRPr sz="2400">
                <a:solidFill>
                  <a:schemeClr val="tx1"/>
                </a:solidFill>
                <a:latin typeface="Times New Roman" panose="02020603050405020304" pitchFamily="18" charset="0"/>
              </a:defRPr>
            </a:lvl7pPr>
            <a:lvl8pPr marL="2932113" defTabSz="781050" fontAlgn="base">
              <a:spcBef>
                <a:spcPct val="0"/>
              </a:spcBef>
              <a:spcAft>
                <a:spcPct val="0"/>
              </a:spcAft>
              <a:defRPr sz="2400">
                <a:solidFill>
                  <a:schemeClr val="tx1"/>
                </a:solidFill>
                <a:latin typeface="Times New Roman" panose="02020603050405020304" pitchFamily="18" charset="0"/>
              </a:defRPr>
            </a:lvl8pPr>
            <a:lvl9pPr marL="3389313" defTabSz="78105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fld id="{BE415733-8430-4F9D-9F61-20E83994FB54}" type="slidenum">
              <a:rPr lang="en-US" altLang="en-US" sz="1000">
                <a:latin typeface="Arial" panose="020B0604020202020204" pitchFamily="34" charset="0"/>
              </a:rPr>
              <a:pPr>
                <a:spcBef>
                  <a:spcPct val="50000"/>
                </a:spcBef>
              </a:pPr>
              <a:t>‹#›</a:t>
            </a:fld>
            <a:endParaRPr lang="en-US" altLang="en-US" sz="1000"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81050" rtl="0" fontAlgn="base">
        <a:spcBef>
          <a:spcPct val="0"/>
        </a:spcBef>
        <a:spcAft>
          <a:spcPct val="0"/>
        </a:spcAft>
        <a:defRPr sz="2700" b="1" kern="1200">
          <a:solidFill>
            <a:srgbClr val="333399"/>
          </a:solidFill>
          <a:effectLst>
            <a:outerShdw blurRad="38100" dist="38100" dir="2700000" algn="tl">
              <a:srgbClr val="C0C0C0"/>
            </a:outerShdw>
          </a:effectLst>
          <a:latin typeface="+mj-lt"/>
          <a:ea typeface="+mj-ea"/>
          <a:cs typeface="+mj-cs"/>
        </a:defRPr>
      </a:lvl1pPr>
      <a:lvl2pPr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2pPr>
      <a:lvl3pPr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3pPr>
      <a:lvl4pPr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4pPr>
      <a:lvl5pPr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5pPr>
      <a:lvl6pPr marL="457200"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6pPr>
      <a:lvl7pPr marL="914400"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7pPr>
      <a:lvl8pPr marL="1371600"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8pPr>
      <a:lvl9pPr marL="1828800" algn="ctr" defTabSz="781050" rtl="0" fontAlgn="base">
        <a:spcBef>
          <a:spcPct val="0"/>
        </a:spcBef>
        <a:spcAft>
          <a:spcPct val="0"/>
        </a:spcAft>
        <a:defRPr sz="2700" b="1">
          <a:solidFill>
            <a:srgbClr val="333399"/>
          </a:solidFill>
          <a:effectLst>
            <a:outerShdw blurRad="38100" dist="38100" dir="2700000" algn="tl">
              <a:srgbClr val="C0C0C0"/>
            </a:outerShdw>
          </a:effectLst>
          <a:latin typeface="Arial" panose="020B0604020202020204" pitchFamily="34" charset="0"/>
        </a:defRPr>
      </a:lvl9pPr>
    </p:titleStyle>
    <p:bodyStyle>
      <a:lvl1pPr marL="292100" indent="-292100" algn="l" defTabSz="781050" rtl="0" fontAlgn="base">
        <a:spcBef>
          <a:spcPct val="20000"/>
        </a:spcBef>
        <a:spcAft>
          <a:spcPct val="0"/>
        </a:spcAft>
        <a:buChar char="•"/>
        <a:defRPr sz="2700" kern="1200">
          <a:solidFill>
            <a:srgbClr val="333399"/>
          </a:solidFill>
          <a:latin typeface="+mn-lt"/>
          <a:ea typeface="+mn-ea"/>
          <a:cs typeface="+mn-cs"/>
        </a:defRPr>
      </a:lvl1pPr>
      <a:lvl2pPr marL="635000" indent="-244475" algn="l" defTabSz="781050" rtl="0" fontAlgn="base">
        <a:spcBef>
          <a:spcPct val="20000"/>
        </a:spcBef>
        <a:spcAft>
          <a:spcPct val="0"/>
        </a:spcAft>
        <a:buChar char="–"/>
        <a:defRPr sz="2400" kern="1200">
          <a:solidFill>
            <a:srgbClr val="333399"/>
          </a:solidFill>
          <a:latin typeface="+mn-lt"/>
          <a:ea typeface="+mn-ea"/>
          <a:cs typeface="+mn-cs"/>
        </a:defRPr>
      </a:lvl2pPr>
      <a:lvl3pPr marL="974725" indent="-193675" algn="l" defTabSz="781050" rtl="0" fontAlgn="base">
        <a:spcBef>
          <a:spcPct val="20000"/>
        </a:spcBef>
        <a:spcAft>
          <a:spcPct val="0"/>
        </a:spcAft>
        <a:buChar char="•"/>
        <a:defRPr sz="2000" kern="1200">
          <a:solidFill>
            <a:srgbClr val="333399"/>
          </a:solidFill>
          <a:latin typeface="+mn-lt"/>
          <a:ea typeface="+mn-ea"/>
          <a:cs typeface="+mn-cs"/>
        </a:defRPr>
      </a:lvl3pPr>
      <a:lvl4pPr marL="1365250" indent="-195263" algn="l" defTabSz="781050" rtl="0" fontAlgn="base">
        <a:spcBef>
          <a:spcPct val="20000"/>
        </a:spcBef>
        <a:spcAft>
          <a:spcPct val="0"/>
        </a:spcAft>
        <a:buChar char="–"/>
        <a:defRPr sz="1700" kern="1200">
          <a:solidFill>
            <a:srgbClr val="333399"/>
          </a:solidFill>
          <a:latin typeface="+mn-lt"/>
          <a:ea typeface="+mn-ea"/>
          <a:cs typeface="+mn-cs"/>
        </a:defRPr>
      </a:lvl4pPr>
      <a:lvl5pPr marL="1755775" indent="-195263" algn="l" defTabSz="781050" rtl="0" fontAlgn="base">
        <a:spcBef>
          <a:spcPct val="20000"/>
        </a:spcBef>
        <a:spcAft>
          <a:spcPct val="0"/>
        </a:spcAft>
        <a:buChar char="»"/>
        <a:defRPr sz="1700" kern="1200">
          <a:solidFill>
            <a:srgbClr val="33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30074-3D31-4BA9-BA81-5C9E705DAF58}"/>
              </a:ext>
            </a:extLst>
          </p:cNvPr>
          <p:cNvPicPr>
            <a:picLocks noChangeAspect="1"/>
          </p:cNvPicPr>
          <p:nvPr/>
        </p:nvPicPr>
        <p:blipFill>
          <a:blip r:embed="rId2"/>
          <a:stretch>
            <a:fillRect/>
          </a:stretch>
        </p:blipFill>
        <p:spPr>
          <a:xfrm>
            <a:off x="2895600" y="838200"/>
            <a:ext cx="3581400" cy="5381885"/>
          </a:xfrm>
          <a:prstGeom prst="rect">
            <a:avLst/>
          </a:prstGeom>
        </p:spPr>
      </p:pic>
    </p:spTree>
    <p:extLst>
      <p:ext uri="{BB962C8B-B14F-4D97-AF65-F5344CB8AC3E}">
        <p14:creationId xmlns:p14="http://schemas.microsoft.com/office/powerpoint/2010/main" val="297634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02EFCF-0962-467F-8DD0-7A5F0F2CB0A7}"/>
              </a:ext>
            </a:extLst>
          </p:cNvPr>
          <p:cNvSpPr>
            <a:spLocks noGrp="1"/>
          </p:cNvSpPr>
          <p:nvPr>
            <p:ph type="title"/>
          </p:nvPr>
        </p:nvSpPr>
        <p:spPr>
          <a:xfrm>
            <a:off x="725214" y="1204108"/>
            <a:ext cx="2002054" cy="1781175"/>
          </a:xfrm>
        </p:spPr>
        <p:txBody>
          <a:bodyPr>
            <a:normAutofit/>
          </a:bodyPr>
          <a:lstStyle/>
          <a:p>
            <a:pPr>
              <a:lnSpc>
                <a:spcPct val="90000"/>
              </a:lnSpc>
            </a:pPr>
            <a:r>
              <a:rPr lang="en-US" sz="2000" dirty="0">
                <a:solidFill>
                  <a:srgbClr val="FFFFFF"/>
                </a:solidFill>
              </a:rPr>
              <a:t>So You’re Going To Manage People</a:t>
            </a:r>
            <a:br>
              <a:rPr lang="en-US" sz="2000" dirty="0">
                <a:solidFill>
                  <a:srgbClr val="FFFFFF"/>
                </a:solidFill>
              </a:rPr>
            </a:br>
            <a:r>
              <a:rPr lang="en-US" sz="2000" dirty="0">
                <a:solidFill>
                  <a:srgbClr val="FFFFFF"/>
                </a:solidFill>
              </a:rPr>
              <a:t>Dealing With Your Superiors</a:t>
            </a:r>
          </a:p>
        </p:txBody>
      </p:sp>
      <p:sp>
        <p:nvSpPr>
          <p:cNvPr id="3" name="Content Placeholder 2">
            <a:extLst>
              <a:ext uri="{FF2B5EF4-FFF2-40B4-BE49-F238E27FC236}">
                <a16:creationId xmlns:a16="http://schemas.microsoft.com/office/drawing/2014/main" id="{C77C874B-E744-4BED-B807-F9E6FD15C46D}"/>
              </a:ext>
            </a:extLst>
          </p:cNvPr>
          <p:cNvSpPr>
            <a:spLocks noGrp="1"/>
          </p:cNvSpPr>
          <p:nvPr>
            <p:ph idx="1"/>
          </p:nvPr>
        </p:nvSpPr>
        <p:spPr>
          <a:xfrm>
            <a:off x="725213" y="3355130"/>
            <a:ext cx="2002055" cy="2427333"/>
          </a:xfrm>
        </p:spPr>
        <p:txBody>
          <a:bodyPr>
            <a:normAutofit/>
          </a:bodyPr>
          <a:lstStyle/>
          <a:p>
            <a:pPr marL="0" indent="0">
              <a:buNone/>
            </a:pPr>
            <a:r>
              <a:rPr lang="en-US" sz="2400" dirty="0"/>
              <a:t>Your Supervisor’s Preferences:</a:t>
            </a:r>
          </a:p>
          <a:p>
            <a:pPr lvl="1"/>
            <a:endParaRPr lang="en-US" sz="1400" dirty="0"/>
          </a:p>
        </p:txBody>
      </p:sp>
      <p:graphicFrame>
        <p:nvGraphicFramePr>
          <p:cNvPr id="4" name="Table 4">
            <a:extLst>
              <a:ext uri="{FF2B5EF4-FFF2-40B4-BE49-F238E27FC236}">
                <a16:creationId xmlns:a16="http://schemas.microsoft.com/office/drawing/2014/main" id="{051B05EB-41F0-4513-AE37-D3F0F101DAB5}"/>
              </a:ext>
            </a:extLst>
          </p:cNvPr>
          <p:cNvGraphicFramePr>
            <a:graphicFrameLocks noGrp="1"/>
          </p:cNvGraphicFramePr>
          <p:nvPr>
            <p:extLst>
              <p:ext uri="{D42A27DB-BD31-4B8C-83A1-F6EECF244321}">
                <p14:modId xmlns:p14="http://schemas.microsoft.com/office/powerpoint/2010/main" val="2736793353"/>
              </p:ext>
            </p:extLst>
          </p:nvPr>
        </p:nvGraphicFramePr>
        <p:xfrm>
          <a:off x="3545655" y="952500"/>
          <a:ext cx="5079635" cy="4843665"/>
        </p:xfrm>
        <a:graphic>
          <a:graphicData uri="http://schemas.openxmlformats.org/drawingml/2006/table">
            <a:tbl>
              <a:tblPr firstRow="1" bandRow="1">
                <a:tableStyleId>{5940675A-B579-460E-94D1-54222C63F5DA}</a:tableStyleId>
              </a:tblPr>
              <a:tblGrid>
                <a:gridCol w="2607727">
                  <a:extLst>
                    <a:ext uri="{9D8B030D-6E8A-4147-A177-3AD203B41FA5}">
                      <a16:colId xmlns:a16="http://schemas.microsoft.com/office/drawing/2014/main" val="3747959790"/>
                    </a:ext>
                  </a:extLst>
                </a:gridCol>
                <a:gridCol w="2471908">
                  <a:extLst>
                    <a:ext uri="{9D8B030D-6E8A-4147-A177-3AD203B41FA5}">
                      <a16:colId xmlns:a16="http://schemas.microsoft.com/office/drawing/2014/main" val="217944117"/>
                    </a:ext>
                  </a:extLst>
                </a:gridCol>
              </a:tblGrid>
              <a:tr h="1649671">
                <a:tc>
                  <a:txBody>
                    <a:bodyPr/>
                    <a:lstStyle/>
                    <a:p>
                      <a:pPr algn="l"/>
                      <a:r>
                        <a:rPr lang="en-US" sz="1700" b="1" dirty="0"/>
                        <a:t>How does he or she prefer to process info?</a:t>
                      </a:r>
                    </a:p>
                    <a:p>
                      <a:pPr marL="285750" indent="-285750" algn="l">
                        <a:buFont typeface="Arial" panose="020B0604020202020204" pitchFamily="34" charset="0"/>
                        <a:buChar char="•"/>
                      </a:pPr>
                      <a:r>
                        <a:rPr lang="en-US" sz="1700" dirty="0"/>
                        <a:t>Verbally</a:t>
                      </a:r>
                    </a:p>
                    <a:p>
                      <a:pPr marL="285750" indent="-285750" algn="l">
                        <a:buFont typeface="Arial" panose="020B0604020202020204" pitchFamily="34" charset="0"/>
                        <a:buChar char="•"/>
                      </a:pPr>
                      <a:r>
                        <a:rPr lang="en-US" sz="1700" i="0" dirty="0"/>
                        <a:t>In writing</a:t>
                      </a:r>
                    </a:p>
                    <a:p>
                      <a:pPr marL="285750" indent="-285750" algn="l">
                        <a:buFont typeface="Arial" panose="020B0604020202020204" pitchFamily="34" charset="0"/>
                        <a:buChar char="•"/>
                      </a:pPr>
                      <a:r>
                        <a:rPr lang="en-US" sz="1700" i="0" dirty="0"/>
                        <a:t>Graphically</a:t>
                      </a:r>
                    </a:p>
                    <a:p>
                      <a:pPr marL="285750" indent="-285750" algn="l">
                        <a:buFont typeface="Arial" panose="020B0604020202020204" pitchFamily="34" charset="0"/>
                        <a:buChar char="•"/>
                      </a:pPr>
                      <a:r>
                        <a:rPr lang="en-US" sz="1700" i="0" dirty="0"/>
                        <a:t>In presentations</a:t>
                      </a:r>
                    </a:p>
                  </a:txBody>
                  <a:tcPr marL="85035" marR="85035" marT="42517" marB="42517"/>
                </a:tc>
                <a:tc>
                  <a:txBody>
                    <a:bodyPr/>
                    <a:lstStyle/>
                    <a:p>
                      <a:pPr algn="l"/>
                      <a:r>
                        <a:rPr lang="en-US" sz="1700" b="1" dirty="0"/>
                        <a:t>What level of detail doe he or she prefer?</a:t>
                      </a:r>
                    </a:p>
                    <a:p>
                      <a:pPr marL="285750" indent="-285750" algn="l">
                        <a:buFont typeface="Arial" panose="020B0604020202020204" pitchFamily="34" charset="0"/>
                        <a:buChar char="•"/>
                      </a:pPr>
                      <a:r>
                        <a:rPr lang="en-US" sz="1700" dirty="0"/>
                        <a:t>Extensive detail</a:t>
                      </a:r>
                    </a:p>
                    <a:p>
                      <a:pPr marL="285750" indent="-285750" algn="l">
                        <a:buFont typeface="Arial" panose="020B0604020202020204" pitchFamily="34" charset="0"/>
                        <a:buChar char="•"/>
                      </a:pPr>
                      <a:r>
                        <a:rPr lang="en-US" sz="1700" i="0" dirty="0"/>
                        <a:t>Overviews and summaries</a:t>
                      </a:r>
                    </a:p>
                    <a:p>
                      <a:pPr marL="285750" indent="-285750" algn="l">
                        <a:buFont typeface="Arial" panose="020B0604020202020204" pitchFamily="34" charset="0"/>
                        <a:buChar char="•"/>
                      </a:pPr>
                      <a:r>
                        <a:rPr lang="en-US" sz="1700" i="0" dirty="0"/>
                        <a:t>Big concepts</a:t>
                      </a:r>
                    </a:p>
                  </a:txBody>
                  <a:tcPr marL="85035" marR="85035" marT="42517" marB="42517"/>
                </a:tc>
                <a:extLst>
                  <a:ext uri="{0D108BD9-81ED-4DB2-BD59-A6C34878D82A}">
                    <a16:rowId xmlns:a16="http://schemas.microsoft.com/office/drawing/2014/main" val="3183445242"/>
                  </a:ext>
                </a:extLst>
              </a:tr>
              <a:tr h="3180293">
                <a:tc>
                  <a:txBody>
                    <a:bodyPr/>
                    <a:lstStyle/>
                    <a:p>
                      <a:pPr algn="l"/>
                      <a:r>
                        <a:rPr lang="en-US" sz="1700" b="1" dirty="0"/>
                        <a:t>What is his or her innate level of immediacy?</a:t>
                      </a:r>
                    </a:p>
                    <a:p>
                      <a:pPr marL="285750" indent="-285750" algn="l">
                        <a:buFont typeface="Arial" panose="020B0604020202020204" pitchFamily="34" charset="0"/>
                        <a:buChar char="•"/>
                      </a:pPr>
                      <a:r>
                        <a:rPr lang="en-US" sz="1700" dirty="0"/>
                        <a:t>Wants new info right away</a:t>
                      </a:r>
                    </a:p>
                    <a:p>
                      <a:pPr marL="285750" indent="-285750" algn="l">
                        <a:buFont typeface="Arial" panose="020B0604020202020204" pitchFamily="34" charset="0"/>
                        <a:buChar char="•"/>
                      </a:pPr>
                      <a:r>
                        <a:rPr lang="en-US" sz="1700" i="0" dirty="0"/>
                        <a:t>Prefers you to process and consider info before you share it with them</a:t>
                      </a:r>
                    </a:p>
                    <a:p>
                      <a:pPr marL="285750" indent="-285750" algn="l">
                        <a:buFont typeface="Arial" panose="020B0604020202020204" pitchFamily="34" charset="0"/>
                        <a:buChar char="•"/>
                      </a:pPr>
                      <a:r>
                        <a:rPr lang="en-US" sz="1700" i="0" dirty="0"/>
                        <a:t>Would rather receive info at a regular time in the day or week</a:t>
                      </a:r>
                    </a:p>
                  </a:txBody>
                  <a:tcPr marL="85035" marR="85035" marT="42517" marB="42517"/>
                </a:tc>
                <a:tc>
                  <a:txBody>
                    <a:bodyPr/>
                    <a:lstStyle/>
                    <a:p>
                      <a:pPr algn="l"/>
                      <a:r>
                        <a:rPr lang="en-US" sz="1700" b="1" dirty="0"/>
                        <a:t>What does and does not interest him or her?</a:t>
                      </a:r>
                    </a:p>
                    <a:p>
                      <a:pPr marL="285750" indent="-285750" algn="l">
                        <a:buFont typeface="Arial" panose="020B0604020202020204" pitchFamily="34" charset="0"/>
                        <a:buChar char="•"/>
                      </a:pPr>
                      <a:r>
                        <a:rPr lang="en-US" sz="1700" dirty="0"/>
                        <a:t>What fascinates him or her?</a:t>
                      </a:r>
                    </a:p>
                    <a:p>
                      <a:pPr marL="285750" indent="-285750" algn="l">
                        <a:buFont typeface="Arial" panose="020B0604020202020204" pitchFamily="34" charset="0"/>
                        <a:buChar char="•"/>
                      </a:pPr>
                      <a:r>
                        <a:rPr lang="en-US" sz="1700" i="0" dirty="0"/>
                        <a:t>What does not interest  him or her?</a:t>
                      </a:r>
                    </a:p>
                    <a:p>
                      <a:pPr marL="285750" indent="-285750" algn="l">
                        <a:buFont typeface="Arial" panose="020B0604020202020204" pitchFamily="34" charset="0"/>
                        <a:buChar char="•"/>
                      </a:pPr>
                      <a:r>
                        <a:rPr lang="en-US" sz="1700" i="0" dirty="0"/>
                        <a:t>What causes him or her to “check-out”</a:t>
                      </a:r>
                    </a:p>
                  </a:txBody>
                  <a:tcPr marL="85035" marR="85035" marT="42517" marB="42517"/>
                </a:tc>
                <a:extLst>
                  <a:ext uri="{0D108BD9-81ED-4DB2-BD59-A6C34878D82A}">
                    <a16:rowId xmlns:a16="http://schemas.microsoft.com/office/drawing/2014/main" val="3682653497"/>
                  </a:ext>
                </a:extLst>
              </a:tr>
            </a:tbl>
          </a:graphicData>
        </a:graphic>
      </p:graphicFrame>
    </p:spTree>
    <p:extLst>
      <p:ext uri="{BB962C8B-B14F-4D97-AF65-F5344CB8AC3E}">
        <p14:creationId xmlns:p14="http://schemas.microsoft.com/office/powerpoint/2010/main" val="158103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325A-98CF-4C72-A8B8-33868D92CD22}"/>
              </a:ext>
            </a:extLst>
          </p:cNvPr>
          <p:cNvSpPr>
            <a:spLocks noGrp="1"/>
          </p:cNvSpPr>
          <p:nvPr>
            <p:ph type="title"/>
          </p:nvPr>
        </p:nvSpPr>
        <p:spPr>
          <a:xfrm>
            <a:off x="840699" y="687480"/>
            <a:ext cx="5605629" cy="994172"/>
          </a:xfrm>
        </p:spPr>
        <p:txBody>
          <a:bodyPr>
            <a:normAutofit/>
          </a:bodyPr>
          <a:lstStyle/>
          <a:p>
            <a:pPr>
              <a:lnSpc>
                <a:spcPct val="90000"/>
              </a:lnSpc>
            </a:pPr>
            <a:r>
              <a:rPr lang="en-US" sz="2100"/>
              <a:t>So You’re Going To Manage People:</a:t>
            </a:r>
            <a:br>
              <a:rPr lang="en-US" sz="2100"/>
            </a:br>
            <a:r>
              <a:rPr lang="en-US" sz="2100"/>
              <a:t> </a:t>
            </a:r>
            <a:br>
              <a:rPr lang="en-US" sz="2100"/>
            </a:br>
            <a:r>
              <a:rPr lang="en-US" sz="2100"/>
              <a:t>Choosing a Managerial Style of Your Own</a:t>
            </a:r>
          </a:p>
        </p:txBody>
      </p:sp>
      <p:sp>
        <p:nvSpPr>
          <p:cNvPr id="3" name="Content Placeholder 2">
            <a:extLst>
              <a:ext uri="{FF2B5EF4-FFF2-40B4-BE49-F238E27FC236}">
                <a16:creationId xmlns:a16="http://schemas.microsoft.com/office/drawing/2014/main" id="{996BD96E-B867-4000-82DB-3467888E7F73}"/>
              </a:ext>
            </a:extLst>
          </p:cNvPr>
          <p:cNvSpPr>
            <a:spLocks noGrp="1"/>
          </p:cNvSpPr>
          <p:nvPr>
            <p:ph idx="1"/>
          </p:nvPr>
        </p:nvSpPr>
        <p:spPr>
          <a:xfrm>
            <a:off x="852321" y="2227943"/>
            <a:ext cx="5033221" cy="3788227"/>
          </a:xfrm>
        </p:spPr>
        <p:txBody>
          <a:bodyPr anchor="ctr">
            <a:normAutofit/>
          </a:bodyPr>
          <a:lstStyle/>
          <a:p>
            <a:pPr marL="0" indent="0">
              <a:lnSpc>
                <a:spcPct val="90000"/>
              </a:lnSpc>
              <a:buNone/>
            </a:pPr>
            <a:r>
              <a:rPr lang="en-US" sz="2100" u="sng"/>
              <a:t>Control is:</a:t>
            </a:r>
          </a:p>
          <a:p>
            <a:pPr>
              <a:lnSpc>
                <a:spcPct val="90000"/>
              </a:lnSpc>
            </a:pPr>
            <a:r>
              <a:rPr lang="en-US" sz="2100"/>
              <a:t>Telling employees what to do</a:t>
            </a:r>
          </a:p>
          <a:p>
            <a:pPr>
              <a:lnSpc>
                <a:spcPct val="90000"/>
              </a:lnSpc>
            </a:pPr>
            <a:r>
              <a:rPr lang="en-US" sz="2100"/>
              <a:t>Showing them how to do it</a:t>
            </a:r>
          </a:p>
          <a:p>
            <a:pPr>
              <a:lnSpc>
                <a:spcPct val="90000"/>
              </a:lnSpc>
            </a:pPr>
            <a:r>
              <a:rPr lang="en-US" sz="2100"/>
              <a:t>Making sure that the work is done</a:t>
            </a:r>
          </a:p>
          <a:p>
            <a:pPr>
              <a:lnSpc>
                <a:spcPct val="90000"/>
              </a:lnSpc>
            </a:pPr>
            <a:endParaRPr lang="en-US" sz="2100"/>
          </a:p>
          <a:p>
            <a:pPr marL="0" indent="0">
              <a:lnSpc>
                <a:spcPct val="90000"/>
              </a:lnSpc>
              <a:buNone/>
            </a:pPr>
            <a:r>
              <a:rPr lang="en-US" sz="2100" u="sng"/>
              <a:t>Encouragement is:</a:t>
            </a:r>
          </a:p>
          <a:p>
            <a:pPr>
              <a:lnSpc>
                <a:spcPct val="90000"/>
              </a:lnSpc>
            </a:pPr>
            <a:r>
              <a:rPr lang="en-US" sz="2100"/>
              <a:t>Motivating</a:t>
            </a:r>
          </a:p>
          <a:p>
            <a:pPr>
              <a:lnSpc>
                <a:spcPct val="90000"/>
              </a:lnSpc>
            </a:pPr>
            <a:r>
              <a:rPr lang="en-US" sz="2100"/>
              <a:t>Listening</a:t>
            </a:r>
          </a:p>
          <a:p>
            <a:pPr>
              <a:lnSpc>
                <a:spcPct val="90000"/>
              </a:lnSpc>
            </a:pPr>
            <a:r>
              <a:rPr lang="en-US" sz="2100"/>
              <a:t>Running interference so employees can do what is expected of them</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Recruitment Management">
            <a:extLst>
              <a:ext uri="{FF2B5EF4-FFF2-40B4-BE49-F238E27FC236}">
                <a16:creationId xmlns:a16="http://schemas.microsoft.com/office/drawing/2014/main" id="{FE6D37AA-CB07-4074-885A-471B64DC53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62962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3F764B3-4E2A-4587-B24C-32ECD0F732E0}"/>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So You’re Going To Manage People:</a:t>
            </a:r>
            <a:br>
              <a:rPr lang="en-US" dirty="0">
                <a:solidFill>
                  <a:schemeClr val="accent1"/>
                </a:solidFill>
              </a:rPr>
            </a:br>
            <a:br>
              <a:rPr lang="en-US" dirty="0">
                <a:solidFill>
                  <a:schemeClr val="accent1"/>
                </a:solidFill>
              </a:rPr>
            </a:br>
            <a:r>
              <a:rPr lang="en-US" dirty="0">
                <a:solidFill>
                  <a:schemeClr val="accent1"/>
                </a:solidFill>
              </a:rPr>
              <a:t> Choosing a Managerial Style of your Own</a:t>
            </a:r>
          </a:p>
        </p:txBody>
      </p:sp>
      <p:cxnSp>
        <p:nvCxnSpPr>
          <p:cNvPr id="46" name="Straight Connector 4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8E56D27D-1728-4644-8F1F-A0EDA138FD7B}"/>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600" b="1" u="sng" dirty="0"/>
              <a:t>5 Types of Employees:</a:t>
            </a:r>
          </a:p>
          <a:p>
            <a:pPr>
              <a:lnSpc>
                <a:spcPct val="90000"/>
              </a:lnSpc>
            </a:pPr>
            <a:r>
              <a:rPr lang="en-US" sz="1600" b="1" dirty="0"/>
              <a:t>Type A – motivated to do well but lacks the skill to succeed; needs mostly control from you</a:t>
            </a:r>
          </a:p>
          <a:p>
            <a:pPr marL="0" indent="0">
              <a:lnSpc>
                <a:spcPct val="90000"/>
              </a:lnSpc>
              <a:buNone/>
            </a:pPr>
            <a:endParaRPr lang="en-US" sz="1600" b="1" dirty="0"/>
          </a:p>
          <a:p>
            <a:pPr>
              <a:lnSpc>
                <a:spcPct val="90000"/>
              </a:lnSpc>
            </a:pPr>
            <a:r>
              <a:rPr lang="en-US" sz="1600" b="1" dirty="0"/>
              <a:t>Type B – has lost motivation but has the skills to do the job; needs lots of encouragement</a:t>
            </a:r>
          </a:p>
          <a:p>
            <a:pPr marL="0" indent="0">
              <a:lnSpc>
                <a:spcPct val="90000"/>
              </a:lnSpc>
              <a:buNone/>
            </a:pPr>
            <a:endParaRPr lang="en-US" sz="1600" b="1" dirty="0"/>
          </a:p>
          <a:p>
            <a:pPr>
              <a:lnSpc>
                <a:spcPct val="90000"/>
              </a:lnSpc>
            </a:pPr>
            <a:r>
              <a:rPr lang="en-US" sz="1600" b="1" dirty="0"/>
              <a:t>Type C – performs very well and is also motivated; needs little control and encouragement</a:t>
            </a:r>
          </a:p>
          <a:p>
            <a:pPr marL="0" indent="0">
              <a:lnSpc>
                <a:spcPct val="90000"/>
              </a:lnSpc>
              <a:buNone/>
            </a:pPr>
            <a:endParaRPr lang="en-US" sz="1600" b="1" dirty="0"/>
          </a:p>
          <a:p>
            <a:pPr>
              <a:lnSpc>
                <a:spcPct val="90000"/>
              </a:lnSpc>
            </a:pPr>
            <a:r>
              <a:rPr lang="en-US" sz="1600" b="1" dirty="0"/>
              <a:t>Type D – lacks both ability and willingness to perform; needs lots of control and encouragement</a:t>
            </a:r>
          </a:p>
          <a:p>
            <a:pPr marL="0" indent="0">
              <a:lnSpc>
                <a:spcPct val="90000"/>
              </a:lnSpc>
              <a:buNone/>
            </a:pPr>
            <a:endParaRPr lang="en-US" sz="1600" b="1" dirty="0"/>
          </a:p>
          <a:p>
            <a:pPr>
              <a:lnSpc>
                <a:spcPct val="90000"/>
              </a:lnSpc>
            </a:pPr>
            <a:r>
              <a:rPr lang="en-US" sz="1600" b="1" dirty="0"/>
              <a:t>Type E – has medium amounts of skill and motivation; needs medium amounts of control and encouragement</a:t>
            </a:r>
          </a:p>
        </p:txBody>
      </p:sp>
    </p:spTree>
    <p:extLst>
      <p:ext uri="{BB962C8B-B14F-4D97-AF65-F5344CB8AC3E}">
        <p14:creationId xmlns:p14="http://schemas.microsoft.com/office/powerpoint/2010/main" val="31594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E9D2B-08DE-44CD-8782-D6445D574C02}"/>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Tackling Your New Duties:</a:t>
            </a:r>
            <a:br>
              <a:rPr lang="en-US">
                <a:solidFill>
                  <a:schemeClr val="accent1"/>
                </a:solidFill>
              </a:rPr>
            </a:br>
            <a:r>
              <a:rPr lang="en-US">
                <a:solidFill>
                  <a:schemeClr val="accent1"/>
                </a:solidFill>
              </a:rPr>
              <a:t>Building A Team Dynamic</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3689EC-D6CA-4168-8D17-975B8C9513DE}"/>
              </a:ext>
            </a:extLst>
          </p:cNvPr>
          <p:cNvSpPr>
            <a:spLocks noGrp="1"/>
          </p:cNvSpPr>
          <p:nvPr>
            <p:ph idx="1"/>
          </p:nvPr>
        </p:nvSpPr>
        <p:spPr>
          <a:xfrm>
            <a:off x="3732023" y="963877"/>
            <a:ext cx="4783327" cy="4930246"/>
          </a:xfrm>
        </p:spPr>
        <p:txBody>
          <a:bodyPr anchor="ctr">
            <a:normAutofit/>
          </a:bodyPr>
          <a:lstStyle/>
          <a:p>
            <a:pPr marL="0" indent="0">
              <a:buNone/>
            </a:pPr>
            <a:r>
              <a:rPr lang="en-US" sz="2100" u="sng"/>
              <a:t>6 Factors Essential To Build a Team Dynamic:</a:t>
            </a:r>
          </a:p>
          <a:p>
            <a:pPr marL="457200" indent="-457200">
              <a:buFont typeface="+mj-lt"/>
              <a:buAutoNum type="arabicPeriod"/>
            </a:pPr>
            <a:r>
              <a:rPr lang="en-US" sz="2100"/>
              <a:t>Open communication</a:t>
            </a:r>
          </a:p>
          <a:p>
            <a:pPr marL="457200" indent="-457200">
              <a:buFont typeface="+mj-lt"/>
              <a:buAutoNum type="arabicPeriod"/>
            </a:pPr>
            <a:r>
              <a:rPr lang="en-US" sz="2100"/>
              <a:t>Empowerment</a:t>
            </a:r>
          </a:p>
          <a:p>
            <a:pPr marL="457200" indent="-457200">
              <a:buFont typeface="+mj-lt"/>
              <a:buAutoNum type="arabicPeriod"/>
            </a:pPr>
            <a:r>
              <a:rPr lang="en-US" sz="2100"/>
              <a:t>Clear roles and responsibilities</a:t>
            </a:r>
          </a:p>
          <a:p>
            <a:pPr marL="457200" indent="-457200">
              <a:buFont typeface="+mj-lt"/>
              <a:buAutoNum type="arabicPeriod"/>
            </a:pPr>
            <a:r>
              <a:rPr lang="en-US" sz="2100"/>
              <a:t>Goal clarity</a:t>
            </a:r>
          </a:p>
          <a:p>
            <a:pPr marL="457200" indent="-457200">
              <a:buFont typeface="+mj-lt"/>
              <a:buAutoNum type="arabicPeriod"/>
            </a:pPr>
            <a:r>
              <a:rPr lang="en-US" sz="2100"/>
              <a:t>An effective leader</a:t>
            </a:r>
          </a:p>
          <a:p>
            <a:pPr marL="457200" indent="-457200">
              <a:buFont typeface="+mj-lt"/>
              <a:buAutoNum type="arabicPeriod"/>
            </a:pPr>
            <a:r>
              <a:rPr lang="en-US" sz="2100"/>
              <a:t>A reward and accountability system for both individual and team members and for the entire team</a:t>
            </a:r>
          </a:p>
        </p:txBody>
      </p:sp>
    </p:spTree>
    <p:extLst>
      <p:ext uri="{BB962C8B-B14F-4D97-AF65-F5344CB8AC3E}">
        <p14:creationId xmlns:p14="http://schemas.microsoft.com/office/powerpoint/2010/main" val="318344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E9D2B-08DE-44CD-8782-D6445D574C02}"/>
              </a:ext>
            </a:extLst>
          </p:cNvPr>
          <p:cNvSpPr>
            <a:spLocks noGrp="1"/>
          </p:cNvSpPr>
          <p:nvPr>
            <p:ph type="title"/>
          </p:nvPr>
        </p:nvSpPr>
        <p:spPr>
          <a:xfrm>
            <a:off x="5894577" y="957695"/>
            <a:ext cx="2620772" cy="4930246"/>
          </a:xfrm>
        </p:spPr>
        <p:txBody>
          <a:bodyPr>
            <a:normAutofit/>
          </a:bodyPr>
          <a:lstStyle/>
          <a:p>
            <a:pPr algn="r"/>
            <a:r>
              <a:rPr lang="en-US">
                <a:solidFill>
                  <a:schemeClr val="accent1"/>
                </a:solidFill>
              </a:rPr>
              <a:t>Tackling Your New Duties:</a:t>
            </a:r>
            <a:br>
              <a:rPr lang="en-US">
                <a:solidFill>
                  <a:schemeClr val="accent1"/>
                </a:solidFill>
              </a:rPr>
            </a:br>
            <a:br>
              <a:rPr lang="en-US">
                <a:solidFill>
                  <a:schemeClr val="accent1"/>
                </a:solidFill>
              </a:rPr>
            </a:br>
            <a:r>
              <a:rPr lang="en-US">
                <a:solidFill>
                  <a:schemeClr val="accent1"/>
                </a:solidFill>
              </a:rPr>
              <a:t>Building A Team Dynamic</a:t>
            </a:r>
          </a:p>
        </p:txBody>
      </p:sp>
      <p:sp>
        <p:nvSpPr>
          <p:cNvPr id="3" name="Content Placeholder 2">
            <a:extLst>
              <a:ext uri="{FF2B5EF4-FFF2-40B4-BE49-F238E27FC236}">
                <a16:creationId xmlns:a16="http://schemas.microsoft.com/office/drawing/2014/main" id="{063689EC-D6CA-4168-8D17-975B8C9513DE}"/>
              </a:ext>
            </a:extLst>
          </p:cNvPr>
          <p:cNvSpPr>
            <a:spLocks noGrp="1"/>
          </p:cNvSpPr>
          <p:nvPr>
            <p:ph idx="1"/>
          </p:nvPr>
        </p:nvSpPr>
        <p:spPr>
          <a:xfrm>
            <a:off x="642949" y="963877"/>
            <a:ext cx="4783327" cy="4930246"/>
          </a:xfrm>
        </p:spPr>
        <p:txBody>
          <a:bodyPr anchor="ctr">
            <a:noAutofit/>
          </a:bodyPr>
          <a:lstStyle/>
          <a:p>
            <a:pPr marL="0" indent="0">
              <a:lnSpc>
                <a:spcPct val="90000"/>
              </a:lnSpc>
              <a:buNone/>
            </a:pPr>
            <a:r>
              <a:rPr lang="en-US" sz="1600" u="sng" dirty="0"/>
              <a:t>Effective Team Leadership:</a:t>
            </a:r>
          </a:p>
          <a:p>
            <a:pPr>
              <a:lnSpc>
                <a:spcPct val="90000"/>
              </a:lnSpc>
            </a:pPr>
            <a:r>
              <a:rPr lang="en-US" sz="1600" dirty="0"/>
              <a:t>Set clear goals for each team member.</a:t>
            </a:r>
          </a:p>
          <a:p>
            <a:pPr>
              <a:lnSpc>
                <a:spcPct val="90000"/>
              </a:lnSpc>
            </a:pPr>
            <a:r>
              <a:rPr lang="en-US" sz="1600" dirty="0"/>
              <a:t>Give clear directions for those who need it.</a:t>
            </a:r>
          </a:p>
          <a:p>
            <a:pPr>
              <a:lnSpc>
                <a:spcPct val="90000"/>
              </a:lnSpc>
            </a:pPr>
            <a:r>
              <a:rPr lang="en-US" sz="1600" dirty="0"/>
              <a:t>Share personal examples in order to relate to the team</a:t>
            </a:r>
          </a:p>
          <a:p>
            <a:pPr>
              <a:lnSpc>
                <a:spcPct val="90000"/>
              </a:lnSpc>
            </a:pPr>
            <a:r>
              <a:rPr lang="en-US" sz="1600" dirty="0"/>
              <a:t>Emphasize the positive rather than the negative</a:t>
            </a:r>
          </a:p>
          <a:p>
            <a:pPr>
              <a:lnSpc>
                <a:spcPct val="90000"/>
              </a:lnSpc>
            </a:pPr>
            <a:r>
              <a:rPr lang="en-US" sz="1600" dirty="0"/>
              <a:t>Give continual feedback to each member and the team</a:t>
            </a:r>
          </a:p>
          <a:p>
            <a:pPr>
              <a:lnSpc>
                <a:spcPct val="90000"/>
              </a:lnSpc>
            </a:pPr>
            <a:r>
              <a:rPr lang="en-US" sz="1600" dirty="0"/>
              <a:t>Uses small successes to build cohesiveness</a:t>
            </a:r>
          </a:p>
          <a:p>
            <a:pPr>
              <a:lnSpc>
                <a:spcPct val="90000"/>
              </a:lnSpc>
            </a:pPr>
            <a:r>
              <a:rPr lang="en-US" sz="1600" dirty="0"/>
              <a:t>Practice what you say</a:t>
            </a:r>
          </a:p>
          <a:p>
            <a:pPr>
              <a:lnSpc>
                <a:spcPct val="90000"/>
              </a:lnSpc>
            </a:pPr>
            <a:r>
              <a:rPr lang="en-US" sz="1600" dirty="0"/>
              <a:t>Express the organization’s and your appreciation through rewards</a:t>
            </a:r>
          </a:p>
          <a:p>
            <a:pPr>
              <a:lnSpc>
                <a:spcPct val="90000"/>
              </a:lnSpc>
            </a:pPr>
            <a:r>
              <a:rPr lang="en-US" sz="1600" dirty="0"/>
              <a:t>Develop a constructive relationship with the team</a:t>
            </a:r>
          </a:p>
          <a:p>
            <a:pPr>
              <a:lnSpc>
                <a:spcPct val="90000"/>
              </a:lnSpc>
            </a:pPr>
            <a:r>
              <a:rPr lang="en-US" sz="1600" dirty="0"/>
              <a:t>Make change happen for the better through encouraging creativity and innovation</a:t>
            </a:r>
          </a:p>
          <a:p>
            <a:pPr>
              <a:lnSpc>
                <a:spcPct val="90000"/>
              </a:lnSpc>
            </a:pPr>
            <a:r>
              <a:rPr lang="en-US" sz="1600" dirty="0"/>
              <a:t>Encourage self-reliance and professional development</a:t>
            </a:r>
          </a:p>
          <a:p>
            <a:pPr>
              <a:lnSpc>
                <a:spcPct val="90000"/>
              </a:lnSpc>
            </a:pPr>
            <a:r>
              <a:rPr lang="en-US" sz="1600" dirty="0"/>
              <a:t>Express team members to express their views during conflict and share your thoughts with them</a:t>
            </a:r>
          </a:p>
          <a:p>
            <a:pPr>
              <a:lnSpc>
                <a:spcPct val="90000"/>
              </a:lnSpc>
            </a:pPr>
            <a:r>
              <a:rPr lang="en-US" sz="1600" dirty="0"/>
              <a:t>Help your team see its connection to the larger organization, customers and community</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33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57372-F6F3-4FA8-83F7-92A538E7F060}"/>
              </a:ext>
            </a:extLst>
          </p:cNvPr>
          <p:cNvSpPr>
            <a:spLocks noGrp="1"/>
          </p:cNvSpPr>
          <p:nvPr>
            <p:ph type="title"/>
          </p:nvPr>
        </p:nvSpPr>
        <p:spPr>
          <a:xfrm>
            <a:off x="628650" y="963507"/>
            <a:ext cx="2620771" cy="4930986"/>
          </a:xfrm>
        </p:spPr>
        <p:txBody>
          <a:bodyPr>
            <a:normAutofit/>
          </a:bodyPr>
          <a:lstStyle/>
          <a:p>
            <a:pPr algn="r"/>
            <a:r>
              <a:rPr lang="en-US">
                <a:solidFill>
                  <a:schemeClr val="accent1"/>
                </a:solidFill>
              </a:rPr>
              <a:t>Tackling Your New Duties:</a:t>
            </a:r>
            <a:br>
              <a:rPr lang="en-US">
                <a:solidFill>
                  <a:schemeClr val="accent1"/>
                </a:solidFill>
              </a:rPr>
            </a:br>
            <a:br>
              <a:rPr lang="en-US">
                <a:solidFill>
                  <a:schemeClr val="accent1"/>
                </a:solidFill>
              </a:rPr>
            </a:br>
            <a:r>
              <a:rPr lang="en-US">
                <a:solidFill>
                  <a:schemeClr val="accent1"/>
                </a:solidFill>
              </a:rPr>
              <a:t>Management versus Leadership</a:t>
            </a:r>
          </a:p>
        </p:txBody>
      </p:sp>
      <p:cxnSp>
        <p:nvCxnSpPr>
          <p:cNvPr id="25" name="Straight Connector 24">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00EA430E-B51B-406E-A09B-AFBAE6D5513A}"/>
              </a:ext>
            </a:extLst>
          </p:cNvPr>
          <p:cNvSpPr>
            <a:spLocks noGrp="1"/>
          </p:cNvSpPr>
          <p:nvPr>
            <p:ph sz="half" idx="1"/>
          </p:nvPr>
        </p:nvSpPr>
        <p:spPr>
          <a:xfrm>
            <a:off x="3732022" y="963507"/>
            <a:ext cx="4688205" cy="2304627"/>
          </a:xfrm>
        </p:spPr>
        <p:txBody>
          <a:bodyPr anchor="b">
            <a:normAutofit/>
          </a:bodyPr>
          <a:lstStyle/>
          <a:p>
            <a:pPr marL="0" indent="0">
              <a:buNone/>
            </a:pPr>
            <a:r>
              <a:rPr lang="en-US" sz="1700" u="sng"/>
              <a:t>Management</a:t>
            </a:r>
          </a:p>
          <a:p>
            <a:r>
              <a:rPr lang="en-US" sz="1700"/>
              <a:t>More top down and directive</a:t>
            </a:r>
          </a:p>
          <a:p>
            <a:r>
              <a:rPr lang="en-US" sz="1700"/>
              <a:t>More structured</a:t>
            </a:r>
          </a:p>
          <a:p>
            <a:r>
              <a:rPr lang="en-US" sz="1700"/>
              <a:t>Focuses on methods</a:t>
            </a:r>
          </a:p>
          <a:p>
            <a:r>
              <a:rPr lang="en-US" sz="1700"/>
              <a:t>More directive</a:t>
            </a:r>
          </a:p>
          <a:p>
            <a:r>
              <a:rPr lang="en-US" sz="1700"/>
              <a:t>More focused on correcting</a:t>
            </a:r>
          </a:p>
          <a:p>
            <a:r>
              <a:rPr lang="en-US" sz="1700"/>
              <a:t>Determines methods</a:t>
            </a:r>
          </a:p>
          <a:p>
            <a:endParaRPr lang="en-US" sz="1700"/>
          </a:p>
        </p:txBody>
      </p:sp>
      <p:sp>
        <p:nvSpPr>
          <p:cNvPr id="11" name="Content Placeholder 10">
            <a:extLst>
              <a:ext uri="{FF2B5EF4-FFF2-40B4-BE49-F238E27FC236}">
                <a16:creationId xmlns:a16="http://schemas.microsoft.com/office/drawing/2014/main" id="{603A7EB1-849E-46CC-958E-1930F8D4BA86}"/>
              </a:ext>
            </a:extLst>
          </p:cNvPr>
          <p:cNvSpPr>
            <a:spLocks noGrp="1"/>
          </p:cNvSpPr>
          <p:nvPr>
            <p:ph sz="half" idx="2"/>
          </p:nvPr>
        </p:nvSpPr>
        <p:spPr>
          <a:xfrm>
            <a:off x="3732022" y="3589866"/>
            <a:ext cx="4688205" cy="2304628"/>
          </a:xfrm>
        </p:spPr>
        <p:txBody>
          <a:bodyPr>
            <a:normAutofit/>
          </a:bodyPr>
          <a:lstStyle/>
          <a:p>
            <a:pPr marL="0" indent="0">
              <a:lnSpc>
                <a:spcPct val="90000"/>
              </a:lnSpc>
              <a:buNone/>
            </a:pPr>
            <a:r>
              <a:rPr lang="en-US" sz="1700" u="sng"/>
              <a:t>Leadership</a:t>
            </a:r>
          </a:p>
          <a:p>
            <a:pPr>
              <a:lnSpc>
                <a:spcPct val="90000"/>
              </a:lnSpc>
            </a:pPr>
            <a:r>
              <a:rPr lang="en-US" sz="1700"/>
              <a:t>More bottom up and participative</a:t>
            </a:r>
          </a:p>
          <a:p>
            <a:pPr>
              <a:lnSpc>
                <a:spcPct val="90000"/>
              </a:lnSpc>
            </a:pPr>
            <a:r>
              <a:rPr lang="en-US" sz="1700"/>
              <a:t>Less structured</a:t>
            </a:r>
          </a:p>
          <a:p>
            <a:pPr>
              <a:lnSpc>
                <a:spcPct val="90000"/>
              </a:lnSpc>
            </a:pPr>
            <a:r>
              <a:rPr lang="en-US" sz="1700"/>
              <a:t>Focuses on exceptions</a:t>
            </a:r>
          </a:p>
          <a:p>
            <a:pPr>
              <a:lnSpc>
                <a:spcPct val="90000"/>
              </a:lnSpc>
            </a:pPr>
            <a:r>
              <a:rPr lang="en-US" sz="1700"/>
              <a:t>More of a coaching dynamic</a:t>
            </a:r>
          </a:p>
          <a:p>
            <a:pPr>
              <a:lnSpc>
                <a:spcPct val="90000"/>
              </a:lnSpc>
            </a:pPr>
            <a:r>
              <a:rPr lang="en-US" sz="1700"/>
              <a:t>More focused on affirming</a:t>
            </a:r>
          </a:p>
          <a:p>
            <a:pPr>
              <a:lnSpc>
                <a:spcPct val="90000"/>
              </a:lnSpc>
            </a:pPr>
            <a:r>
              <a:rPr lang="en-US" sz="1700"/>
              <a:t>Establishes goals then lets team members determine their methods</a:t>
            </a:r>
          </a:p>
          <a:p>
            <a:pPr marL="0" indent="0">
              <a:lnSpc>
                <a:spcPct val="90000"/>
              </a:lnSpc>
              <a:buNone/>
            </a:pPr>
            <a:endParaRPr lang="en-US" sz="1700"/>
          </a:p>
          <a:p>
            <a:pPr marL="0" indent="0">
              <a:lnSpc>
                <a:spcPct val="90000"/>
              </a:lnSpc>
              <a:buNone/>
            </a:pPr>
            <a:endParaRPr lang="en-US" sz="1700"/>
          </a:p>
        </p:txBody>
      </p:sp>
    </p:spTree>
    <p:extLst>
      <p:ext uri="{BB962C8B-B14F-4D97-AF65-F5344CB8AC3E}">
        <p14:creationId xmlns:p14="http://schemas.microsoft.com/office/powerpoint/2010/main" val="27519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D976E-23F9-42EF-B1FD-00B9D9F635C7}"/>
              </a:ext>
            </a:extLst>
          </p:cNvPr>
          <p:cNvSpPr>
            <a:spLocks noGrp="1"/>
          </p:cNvSpPr>
          <p:nvPr>
            <p:ph type="title"/>
          </p:nvPr>
        </p:nvSpPr>
        <p:spPr>
          <a:xfrm>
            <a:off x="5894577" y="957695"/>
            <a:ext cx="2620772" cy="4930246"/>
          </a:xfrm>
        </p:spPr>
        <p:txBody>
          <a:bodyPr>
            <a:normAutofit/>
          </a:bodyPr>
          <a:lstStyle/>
          <a:p>
            <a:pPr algn="r"/>
            <a:r>
              <a:rPr lang="en-US">
                <a:solidFill>
                  <a:schemeClr val="accent1"/>
                </a:solidFill>
              </a:rPr>
              <a:t>Tackling Your New Duties:</a:t>
            </a:r>
            <a:br>
              <a:rPr lang="en-US">
                <a:solidFill>
                  <a:schemeClr val="accent1"/>
                </a:solidFill>
              </a:rPr>
            </a:br>
            <a:br>
              <a:rPr lang="en-US">
                <a:solidFill>
                  <a:schemeClr val="accent1"/>
                </a:solidFill>
              </a:rPr>
            </a:br>
            <a:r>
              <a:rPr lang="en-US">
                <a:solidFill>
                  <a:schemeClr val="accent1"/>
                </a:solidFill>
              </a:rPr>
              <a:t>Managing Challenging Behavior Types</a:t>
            </a:r>
          </a:p>
        </p:txBody>
      </p:sp>
      <p:sp>
        <p:nvSpPr>
          <p:cNvPr id="7" name="Content Placeholder 6">
            <a:extLst>
              <a:ext uri="{FF2B5EF4-FFF2-40B4-BE49-F238E27FC236}">
                <a16:creationId xmlns:a16="http://schemas.microsoft.com/office/drawing/2014/main" id="{20354460-52E4-4F18-ABF2-3C58B222FDCC}"/>
              </a:ext>
            </a:extLst>
          </p:cNvPr>
          <p:cNvSpPr>
            <a:spLocks noGrp="1"/>
          </p:cNvSpPr>
          <p:nvPr>
            <p:ph idx="1"/>
          </p:nvPr>
        </p:nvSpPr>
        <p:spPr>
          <a:xfrm>
            <a:off x="642949" y="963877"/>
            <a:ext cx="4783327" cy="4930246"/>
          </a:xfrm>
        </p:spPr>
        <p:txBody>
          <a:bodyPr anchor="ctr">
            <a:normAutofit/>
          </a:bodyPr>
          <a:lstStyle/>
          <a:p>
            <a:pPr>
              <a:lnSpc>
                <a:spcPct val="90000"/>
              </a:lnSpc>
            </a:pPr>
            <a:r>
              <a:rPr lang="en-US" sz="1800" u="sng" dirty="0"/>
              <a:t>The Attacker </a:t>
            </a:r>
            <a:r>
              <a:rPr lang="en-US" sz="1800" dirty="0"/>
              <a:t>– always disagrees and undermines and blocks progress</a:t>
            </a:r>
          </a:p>
          <a:p>
            <a:pPr>
              <a:lnSpc>
                <a:spcPct val="90000"/>
              </a:lnSpc>
            </a:pPr>
            <a:r>
              <a:rPr lang="en-US" sz="1800" u="sng" dirty="0"/>
              <a:t>The Comic </a:t>
            </a:r>
            <a:r>
              <a:rPr lang="en-US" sz="1800" dirty="0"/>
              <a:t>– to focused on entertaining others</a:t>
            </a:r>
          </a:p>
          <a:p>
            <a:pPr>
              <a:lnSpc>
                <a:spcPct val="90000"/>
              </a:lnSpc>
            </a:pPr>
            <a:r>
              <a:rPr lang="en-US" sz="1800" u="sng" dirty="0"/>
              <a:t>The Deserter </a:t>
            </a:r>
            <a:r>
              <a:rPr lang="en-US" sz="1800" dirty="0"/>
              <a:t>– mentally or physically leaves the team</a:t>
            </a:r>
          </a:p>
          <a:p>
            <a:pPr>
              <a:lnSpc>
                <a:spcPct val="90000"/>
              </a:lnSpc>
            </a:pPr>
            <a:r>
              <a:rPr lang="en-US" sz="1800" u="sng" dirty="0"/>
              <a:t>The Limelight Seeker </a:t>
            </a:r>
            <a:r>
              <a:rPr lang="en-US" sz="1800" dirty="0"/>
              <a:t>– takes credit for everything and brags too much</a:t>
            </a:r>
          </a:p>
          <a:p>
            <a:pPr>
              <a:lnSpc>
                <a:spcPct val="90000"/>
              </a:lnSpc>
            </a:pPr>
            <a:r>
              <a:rPr lang="en-US" sz="1800" u="sng" dirty="0"/>
              <a:t>The Moonlighter </a:t>
            </a:r>
            <a:r>
              <a:rPr lang="en-US" sz="1800" dirty="0"/>
              <a:t>– treats job as a secondary to other some other interest</a:t>
            </a:r>
          </a:p>
          <a:p>
            <a:pPr>
              <a:lnSpc>
                <a:spcPct val="90000"/>
              </a:lnSpc>
            </a:pPr>
            <a:r>
              <a:rPr lang="en-US" sz="1800" u="sng" dirty="0"/>
              <a:t>The Not-My-Jobber </a:t>
            </a:r>
            <a:r>
              <a:rPr lang="en-US" sz="1800" dirty="0"/>
              <a:t>– do nothing unless it is in their job description</a:t>
            </a:r>
          </a:p>
          <a:p>
            <a:pPr>
              <a:lnSpc>
                <a:spcPct val="90000"/>
              </a:lnSpc>
            </a:pPr>
            <a:r>
              <a:rPr lang="en-US" sz="1800" u="sng" dirty="0"/>
              <a:t>The Bleeding Heart</a:t>
            </a:r>
            <a:r>
              <a:rPr lang="en-US" sz="1800" dirty="0"/>
              <a:t> - feels like they have given their life for the company, received nothing in return and wants everyone to know it</a:t>
            </a:r>
          </a:p>
          <a:p>
            <a:pPr>
              <a:lnSpc>
                <a:spcPct val="90000"/>
              </a:lnSpc>
            </a:pPr>
            <a:r>
              <a:rPr lang="en-US" sz="1800" u="sng" dirty="0"/>
              <a:t>The Complainer </a:t>
            </a:r>
            <a:r>
              <a:rPr lang="en-US" sz="1800" dirty="0"/>
              <a:t>– likes to moan and complain about everything</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36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95356-F28B-43D5-8B81-C6DB4DC002C2}"/>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Tackling Your New Duties:</a:t>
            </a:r>
            <a:br>
              <a:rPr lang="en-US">
                <a:solidFill>
                  <a:schemeClr val="accent1"/>
                </a:solidFill>
              </a:rPr>
            </a:br>
            <a:br>
              <a:rPr lang="en-US">
                <a:solidFill>
                  <a:schemeClr val="accent1"/>
                </a:solidFill>
              </a:rPr>
            </a:br>
            <a:r>
              <a:rPr lang="en-US">
                <a:solidFill>
                  <a:schemeClr val="accent1"/>
                </a:solidFill>
              </a:rPr>
              <a:t>Hiring and Interviewing</a:t>
            </a:r>
          </a:p>
        </p:txBody>
      </p:sp>
      <p:cxnSp>
        <p:nvCxnSpPr>
          <p:cNvPr id="24" name="Straight Connector 2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3AA20F-2C75-44C3-BD74-77E8DEFA2D8D}"/>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800" u="sng"/>
              <a:t>Interview questions to avoid :</a:t>
            </a:r>
          </a:p>
          <a:p>
            <a:pPr>
              <a:lnSpc>
                <a:spcPct val="90000"/>
              </a:lnSpc>
            </a:pPr>
            <a:r>
              <a:rPr lang="en-US" sz="1800"/>
              <a:t>Why do you want work here?</a:t>
            </a:r>
          </a:p>
          <a:p>
            <a:pPr>
              <a:lnSpc>
                <a:spcPct val="90000"/>
              </a:lnSpc>
            </a:pPr>
            <a:r>
              <a:rPr lang="en-US" sz="1800"/>
              <a:t>What makes you think you’re qualified for this job?</a:t>
            </a:r>
          </a:p>
          <a:p>
            <a:pPr>
              <a:lnSpc>
                <a:spcPct val="90000"/>
              </a:lnSpc>
            </a:pPr>
            <a:r>
              <a:rPr lang="en-US" sz="1800"/>
              <a:t>Are you interested in this job because of the salary?</a:t>
            </a:r>
          </a:p>
          <a:p>
            <a:pPr>
              <a:lnSpc>
                <a:spcPct val="90000"/>
              </a:lnSpc>
            </a:pPr>
            <a:endParaRPr lang="en-US" sz="1800"/>
          </a:p>
          <a:p>
            <a:pPr marL="0" indent="0">
              <a:lnSpc>
                <a:spcPct val="90000"/>
              </a:lnSpc>
              <a:buNone/>
            </a:pPr>
            <a:r>
              <a:rPr lang="en-US" sz="1800" u="sng"/>
              <a:t>Sample questions to ask:</a:t>
            </a:r>
          </a:p>
          <a:p>
            <a:pPr>
              <a:lnSpc>
                <a:spcPct val="90000"/>
              </a:lnSpc>
            </a:pPr>
            <a:r>
              <a:rPr lang="en-US" sz="1800"/>
              <a:t>What did you like best about your last job?</a:t>
            </a:r>
          </a:p>
          <a:p>
            <a:pPr>
              <a:lnSpc>
                <a:spcPct val="90000"/>
              </a:lnSpc>
            </a:pPr>
            <a:r>
              <a:rPr lang="en-US" sz="1800"/>
              <a:t>What did you like least about your last job?</a:t>
            </a:r>
          </a:p>
          <a:p>
            <a:pPr>
              <a:lnSpc>
                <a:spcPct val="90000"/>
              </a:lnSpc>
            </a:pPr>
            <a:r>
              <a:rPr lang="en-US" sz="1800"/>
              <a:t>Tell me about your last manager?</a:t>
            </a:r>
          </a:p>
          <a:p>
            <a:pPr>
              <a:lnSpc>
                <a:spcPct val="90000"/>
              </a:lnSpc>
            </a:pPr>
            <a:r>
              <a:rPr lang="en-US" sz="1800"/>
              <a:t>How did your last job allow you to grow professionally?</a:t>
            </a:r>
          </a:p>
          <a:p>
            <a:pPr>
              <a:lnSpc>
                <a:spcPct val="90000"/>
              </a:lnSpc>
            </a:pPr>
            <a:r>
              <a:rPr lang="en-US" sz="1800"/>
              <a:t>How would you have restructured your lats job if you could?</a:t>
            </a:r>
          </a:p>
          <a:p>
            <a:pPr>
              <a:lnSpc>
                <a:spcPct val="90000"/>
              </a:lnSpc>
            </a:pPr>
            <a:endParaRPr lang="en-US" sz="1800"/>
          </a:p>
        </p:txBody>
      </p:sp>
    </p:spTree>
    <p:extLst>
      <p:ext uri="{BB962C8B-B14F-4D97-AF65-F5344CB8AC3E}">
        <p14:creationId xmlns:p14="http://schemas.microsoft.com/office/powerpoint/2010/main" val="256800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54CD-DD38-4A72-93BE-FAD2D5E4E08C}"/>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r" defTabSz="914400">
              <a:lnSpc>
                <a:spcPct val="90000"/>
              </a:lnSpc>
            </a:pPr>
            <a:r>
              <a:rPr lang="en-US" sz="2900" kern="1200" dirty="0">
                <a:solidFill>
                  <a:schemeClr val="accent1"/>
                </a:solidFill>
                <a:latin typeface="+mj-lt"/>
                <a:ea typeface="+mj-ea"/>
                <a:cs typeface="+mj-cs"/>
              </a:rPr>
              <a:t>Tackling Your New Duties</a:t>
            </a:r>
            <a:br>
              <a:rPr lang="en-US" sz="2900" kern="1200" dirty="0">
                <a:solidFill>
                  <a:schemeClr val="accent1"/>
                </a:solidFill>
                <a:latin typeface="+mj-lt"/>
                <a:ea typeface="+mj-ea"/>
                <a:cs typeface="+mj-cs"/>
              </a:rPr>
            </a:br>
            <a:r>
              <a:rPr lang="en-US" sz="2900" kern="1200" dirty="0">
                <a:solidFill>
                  <a:schemeClr val="accent1"/>
                </a:solidFill>
                <a:latin typeface="+mj-lt"/>
                <a:ea typeface="+mj-ea"/>
                <a:cs typeface="+mj-cs"/>
              </a:rPr>
              <a:t>Hiring and Interviewing: The Attitude Talk</a:t>
            </a:r>
          </a:p>
        </p:txBody>
      </p:sp>
      <p:pic>
        <p:nvPicPr>
          <p:cNvPr id="4" name="Picture 3">
            <a:extLst>
              <a:ext uri="{FF2B5EF4-FFF2-40B4-BE49-F238E27FC236}">
                <a16:creationId xmlns:a16="http://schemas.microsoft.com/office/drawing/2014/main" id="{19F5F191-EB48-402F-AD44-2CE7BC78BDE2}"/>
              </a:ext>
            </a:extLst>
          </p:cNvPr>
          <p:cNvPicPr>
            <a:picLocks noChangeAspect="1"/>
          </p:cNvPicPr>
          <p:nvPr/>
        </p:nvPicPr>
        <p:blipFill>
          <a:blip r:embed="rId2"/>
          <a:stretch>
            <a:fillRect/>
          </a:stretch>
        </p:blipFill>
        <p:spPr>
          <a:xfrm>
            <a:off x="1676465" y="1863801"/>
            <a:ext cx="5791068" cy="4440746"/>
          </a:xfrm>
          <a:prstGeom prst="rect">
            <a:avLst/>
          </a:prstGeom>
        </p:spPr>
      </p:pic>
    </p:spTree>
    <p:extLst>
      <p:ext uri="{BB962C8B-B14F-4D97-AF65-F5344CB8AC3E}">
        <p14:creationId xmlns:p14="http://schemas.microsoft.com/office/powerpoint/2010/main" val="30579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880E-8F2D-4344-AA3A-F7258D34371E}"/>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l" defTabSz="914400">
              <a:lnSpc>
                <a:spcPct val="90000"/>
              </a:lnSpc>
            </a:pPr>
            <a:r>
              <a:rPr lang="en-US" sz="2900" kern="1200">
                <a:solidFill>
                  <a:schemeClr val="tx1"/>
                </a:solidFill>
                <a:latin typeface="+mj-lt"/>
                <a:ea typeface="+mj-ea"/>
                <a:cs typeface="+mj-cs"/>
              </a:rPr>
              <a:t>Tackling Your New Duties:</a:t>
            </a:r>
            <a:br>
              <a:rPr lang="en-US" sz="2900" kern="1200">
                <a:solidFill>
                  <a:schemeClr val="tx1"/>
                </a:solidFill>
                <a:latin typeface="+mj-lt"/>
                <a:ea typeface="+mj-ea"/>
                <a:cs typeface="+mj-cs"/>
              </a:rPr>
            </a:br>
            <a:r>
              <a:rPr lang="en-US" sz="2900" kern="1200">
                <a:solidFill>
                  <a:schemeClr val="tx1"/>
                </a:solidFill>
                <a:latin typeface="+mj-lt"/>
                <a:ea typeface="+mj-ea"/>
                <a:cs typeface="+mj-cs"/>
              </a:rPr>
              <a:t>Training team Members</a:t>
            </a:r>
          </a:p>
        </p:txBody>
      </p:sp>
      <p:sp>
        <p:nvSpPr>
          <p:cNvPr id="23" name="Rectangle 22">
            <a:extLst>
              <a:ext uri="{FF2B5EF4-FFF2-40B4-BE49-F238E27FC236}">
                <a16:creationId xmlns:a16="http://schemas.microsoft.com/office/drawing/2014/main" id="{0465601C-04B5-4AE0-8300-C95A72EC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4BB2B7B-C91B-4DB5-90B7-8B4259D7E0EE}"/>
              </a:ext>
            </a:extLst>
          </p:cNvPr>
          <p:cNvPicPr>
            <a:picLocks noChangeAspect="1"/>
          </p:cNvPicPr>
          <p:nvPr/>
        </p:nvPicPr>
        <p:blipFill>
          <a:blip r:embed="rId2"/>
          <a:stretch>
            <a:fillRect/>
          </a:stretch>
        </p:blipFill>
        <p:spPr>
          <a:xfrm>
            <a:off x="1880638" y="1863801"/>
            <a:ext cx="5382723" cy="4440746"/>
          </a:xfrm>
          <a:prstGeom prst="rect">
            <a:avLst/>
          </a:prstGeom>
        </p:spPr>
      </p:pic>
    </p:spTree>
    <p:extLst>
      <p:ext uri="{BB962C8B-B14F-4D97-AF65-F5344CB8AC3E}">
        <p14:creationId xmlns:p14="http://schemas.microsoft.com/office/powerpoint/2010/main" val="417645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E6EE7-0F2F-4915-815B-7873F038D7E1}"/>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So Your Going To Manage People:</a:t>
            </a:r>
            <a:br>
              <a:rPr lang="en-US">
                <a:solidFill>
                  <a:schemeClr val="accent1"/>
                </a:solidFill>
              </a:rPr>
            </a:br>
            <a:r>
              <a:rPr lang="en-US">
                <a:solidFill>
                  <a:schemeClr val="accent1"/>
                </a:solidFill>
              </a:rPr>
              <a:t>Management Is Not For Everyone</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E2DCB3-431B-40EE-B383-8F4B1F3E2028}"/>
              </a:ext>
            </a:extLst>
          </p:cNvPr>
          <p:cNvSpPr>
            <a:spLocks noGrp="1"/>
          </p:cNvSpPr>
          <p:nvPr>
            <p:ph idx="1"/>
          </p:nvPr>
        </p:nvSpPr>
        <p:spPr>
          <a:xfrm>
            <a:off x="3732023" y="963877"/>
            <a:ext cx="4783327" cy="4930246"/>
          </a:xfrm>
        </p:spPr>
        <p:txBody>
          <a:bodyPr anchor="ctr">
            <a:normAutofit/>
          </a:bodyPr>
          <a:lstStyle/>
          <a:p>
            <a:r>
              <a:rPr lang="en-US" sz="2100"/>
              <a:t>20% of people don’t even want to consider it</a:t>
            </a:r>
          </a:p>
          <a:p>
            <a:pPr lvl="1"/>
            <a:r>
              <a:rPr lang="en-US" sz="2100"/>
              <a:t>“What if I say no” concerns</a:t>
            </a:r>
          </a:p>
          <a:p>
            <a:r>
              <a:rPr lang="en-US" sz="2100"/>
              <a:t>Some people have a hard time leading and leveraging a team – The Omnipotent One</a:t>
            </a:r>
          </a:p>
          <a:p>
            <a:r>
              <a:rPr lang="en-US" sz="2100"/>
              <a:t>The Chosen</a:t>
            </a:r>
          </a:p>
          <a:p>
            <a:pPr lvl="1"/>
            <a:r>
              <a:rPr lang="en-US" sz="2100"/>
              <a:t>Some people have shortcuts</a:t>
            </a:r>
          </a:p>
          <a:p>
            <a:pPr lvl="1"/>
            <a:r>
              <a:rPr lang="en-US" sz="2100"/>
              <a:t>Best are managers chosen for natural ability</a:t>
            </a:r>
          </a:p>
        </p:txBody>
      </p:sp>
    </p:spTree>
    <p:extLst>
      <p:ext uri="{BB962C8B-B14F-4D97-AF65-F5344CB8AC3E}">
        <p14:creationId xmlns:p14="http://schemas.microsoft.com/office/powerpoint/2010/main" val="337480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7481-57BE-4D6A-B7F6-F08B0E0B9313}"/>
              </a:ext>
            </a:extLst>
          </p:cNvPr>
          <p:cNvSpPr>
            <a:spLocks noGrp="1"/>
          </p:cNvSpPr>
          <p:nvPr>
            <p:ph type="title"/>
          </p:nvPr>
        </p:nvSpPr>
        <p:spPr>
          <a:xfrm>
            <a:off x="628650" y="714537"/>
            <a:ext cx="7886699" cy="932688"/>
          </a:xfrm>
        </p:spPr>
        <p:txBody>
          <a:bodyPr vert="horz" lIns="91440" tIns="45720" rIns="91440" bIns="45720" rtlCol="0" anchor="b">
            <a:noAutofit/>
          </a:bodyPr>
          <a:lstStyle/>
          <a:p>
            <a:pPr defTabSz="914400">
              <a:lnSpc>
                <a:spcPct val="90000"/>
              </a:lnSpc>
            </a:pPr>
            <a:r>
              <a:rPr lang="en-US" sz="2800" kern="1200" dirty="0">
                <a:solidFill>
                  <a:schemeClr val="tx1"/>
                </a:solidFill>
                <a:latin typeface="+mj-lt"/>
                <a:ea typeface="+mj-ea"/>
                <a:cs typeface="+mj-cs"/>
              </a:rPr>
              <a:t>Tackling Your New Duties:</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Training Team Members </a:t>
            </a:r>
            <a:br>
              <a:rPr lang="en-US" sz="2800" kern="1200" dirty="0">
                <a:solidFill>
                  <a:schemeClr val="tx1"/>
                </a:solidFill>
                <a:latin typeface="+mj-lt"/>
                <a:ea typeface="+mj-ea"/>
                <a:cs typeface="+mj-cs"/>
              </a:rPr>
            </a:br>
            <a:r>
              <a:rPr lang="en-US" sz="2800" i="1" kern="1200" dirty="0">
                <a:solidFill>
                  <a:schemeClr val="tx1"/>
                </a:solidFill>
                <a:latin typeface="+mj-lt"/>
                <a:ea typeface="+mj-ea"/>
                <a:cs typeface="+mj-cs"/>
              </a:rPr>
              <a:t>The Improvement Seed</a:t>
            </a:r>
          </a:p>
        </p:txBody>
      </p:sp>
      <p:sp>
        <p:nvSpPr>
          <p:cNvPr id="19" name="Rectangle 18">
            <a:extLst>
              <a:ext uri="{FF2B5EF4-FFF2-40B4-BE49-F238E27FC236}">
                <a16:creationId xmlns:a16="http://schemas.microsoft.com/office/drawing/2014/main" id="{0ACDB3CA-62BA-4187-A0BD-732DFF71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2D8CF2E-47F7-4FB1-AC67-CED63B3BEC9E}"/>
              </a:ext>
            </a:extLst>
          </p:cNvPr>
          <p:cNvPicPr>
            <a:picLocks noChangeAspect="1"/>
          </p:cNvPicPr>
          <p:nvPr/>
        </p:nvPicPr>
        <p:blipFill>
          <a:blip r:embed="rId2"/>
          <a:stretch>
            <a:fillRect/>
          </a:stretch>
        </p:blipFill>
        <p:spPr>
          <a:xfrm>
            <a:off x="628650" y="2254688"/>
            <a:ext cx="7886699" cy="3658972"/>
          </a:xfrm>
          <a:prstGeom prst="rect">
            <a:avLst/>
          </a:prstGeom>
        </p:spPr>
      </p:pic>
    </p:spTree>
    <p:extLst>
      <p:ext uri="{BB962C8B-B14F-4D97-AF65-F5344CB8AC3E}">
        <p14:creationId xmlns:p14="http://schemas.microsoft.com/office/powerpoint/2010/main" val="17562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30031-3C3D-440C-A182-B958D3A79C0A}"/>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Tackling Your New Duties:</a:t>
            </a:r>
            <a:br>
              <a:rPr lang="en-US">
                <a:solidFill>
                  <a:schemeClr val="accent1"/>
                </a:solidFill>
              </a:rPr>
            </a:br>
            <a:br>
              <a:rPr lang="en-US">
                <a:solidFill>
                  <a:schemeClr val="accent1"/>
                </a:solidFill>
              </a:rPr>
            </a:br>
            <a:r>
              <a:rPr lang="en-US">
                <a:solidFill>
                  <a:schemeClr val="accent1"/>
                </a:solidFill>
              </a:rPr>
              <a:t>Resistance to Change Tips</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4A85C4-A2C5-48C8-8EF0-53F09D7C7893}"/>
              </a:ext>
            </a:extLst>
          </p:cNvPr>
          <p:cNvSpPr>
            <a:spLocks noGrp="1"/>
          </p:cNvSpPr>
          <p:nvPr>
            <p:ph idx="1"/>
          </p:nvPr>
        </p:nvSpPr>
        <p:spPr>
          <a:xfrm>
            <a:off x="3732023" y="963877"/>
            <a:ext cx="4783327" cy="4930246"/>
          </a:xfrm>
        </p:spPr>
        <p:txBody>
          <a:bodyPr anchor="ctr">
            <a:normAutofit/>
          </a:bodyPr>
          <a:lstStyle/>
          <a:p>
            <a:r>
              <a:rPr lang="en-US" sz="2100"/>
              <a:t>First, accept that resistance to change is a normal human response and is always subjective</a:t>
            </a:r>
          </a:p>
          <a:p>
            <a:r>
              <a:rPr lang="en-US" sz="2100"/>
              <a:t>Identify the most resistant individuals up front and try and get them on your side</a:t>
            </a:r>
          </a:p>
          <a:p>
            <a:r>
              <a:rPr lang="en-US" sz="2100"/>
              <a:t>The fewer unknows the less resistance! (be clear, concise and honest)</a:t>
            </a:r>
          </a:p>
          <a:p>
            <a:r>
              <a:rPr lang="en-US" sz="2100"/>
              <a:t>Provide accurate information</a:t>
            </a:r>
          </a:p>
          <a:p>
            <a:r>
              <a:rPr lang="en-US" sz="2100"/>
              <a:t>Explain why the change is occurring and point out the benefits to them</a:t>
            </a:r>
          </a:p>
          <a:p>
            <a:r>
              <a:rPr lang="en-US" sz="2100"/>
              <a:t>Ask for their feedback on the best way to implement change</a:t>
            </a:r>
          </a:p>
          <a:p>
            <a:pPr marL="0" indent="0">
              <a:buNone/>
            </a:pPr>
            <a:endParaRPr lang="en-US" sz="2100"/>
          </a:p>
        </p:txBody>
      </p:sp>
    </p:spTree>
    <p:extLst>
      <p:ext uri="{BB962C8B-B14F-4D97-AF65-F5344CB8AC3E}">
        <p14:creationId xmlns:p14="http://schemas.microsoft.com/office/powerpoint/2010/main" val="411861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E667E-DD9D-4014-A804-B57B1B38FD6D}"/>
              </a:ext>
            </a:extLst>
          </p:cNvPr>
          <p:cNvSpPr>
            <a:spLocks noGrp="1"/>
          </p:cNvSpPr>
          <p:nvPr>
            <p:ph type="title"/>
          </p:nvPr>
        </p:nvSpPr>
        <p:spPr>
          <a:xfrm>
            <a:off x="5894577" y="957695"/>
            <a:ext cx="2620772" cy="4930246"/>
          </a:xfrm>
        </p:spPr>
        <p:txBody>
          <a:bodyPr>
            <a:normAutofit/>
          </a:bodyPr>
          <a:lstStyle/>
          <a:p>
            <a:pPr algn="r"/>
            <a:r>
              <a:rPr lang="en-US">
                <a:solidFill>
                  <a:schemeClr val="accent1"/>
                </a:solidFill>
              </a:rPr>
              <a:t>Tackling Your New Duties:</a:t>
            </a:r>
            <a:br>
              <a:rPr lang="en-US">
                <a:solidFill>
                  <a:schemeClr val="accent1"/>
                </a:solidFill>
              </a:rPr>
            </a:br>
            <a:r>
              <a:rPr lang="en-US">
                <a:solidFill>
                  <a:schemeClr val="accent1"/>
                </a:solidFill>
              </a:rPr>
              <a:t>Disciplining The Employee </a:t>
            </a:r>
            <a:br>
              <a:rPr lang="en-US">
                <a:solidFill>
                  <a:schemeClr val="accent1"/>
                </a:solidFill>
              </a:rPr>
            </a:br>
            <a:r>
              <a:rPr lang="en-US">
                <a:solidFill>
                  <a:schemeClr val="accent1"/>
                </a:solidFill>
              </a:rPr>
              <a:t>Tips</a:t>
            </a:r>
          </a:p>
        </p:txBody>
      </p:sp>
      <p:sp>
        <p:nvSpPr>
          <p:cNvPr id="3" name="Content Placeholder 2">
            <a:extLst>
              <a:ext uri="{FF2B5EF4-FFF2-40B4-BE49-F238E27FC236}">
                <a16:creationId xmlns:a16="http://schemas.microsoft.com/office/drawing/2014/main" id="{43E0BF9B-FD83-487F-9997-62BE1EF38A78}"/>
              </a:ext>
            </a:extLst>
          </p:cNvPr>
          <p:cNvSpPr>
            <a:spLocks noGrp="1"/>
          </p:cNvSpPr>
          <p:nvPr>
            <p:ph idx="1"/>
          </p:nvPr>
        </p:nvSpPr>
        <p:spPr>
          <a:xfrm>
            <a:off x="642949" y="963877"/>
            <a:ext cx="4783327" cy="4930246"/>
          </a:xfrm>
        </p:spPr>
        <p:txBody>
          <a:bodyPr anchor="ctr">
            <a:normAutofit/>
          </a:bodyPr>
          <a:lstStyle/>
          <a:p>
            <a:pPr>
              <a:lnSpc>
                <a:spcPct val="90000"/>
              </a:lnSpc>
            </a:pPr>
            <a:r>
              <a:rPr lang="en-US" sz="1900"/>
              <a:t>Discipline/Constructive feedback should be done in private</a:t>
            </a:r>
          </a:p>
          <a:p>
            <a:pPr>
              <a:lnSpc>
                <a:spcPct val="90000"/>
              </a:lnSpc>
            </a:pPr>
            <a:r>
              <a:rPr lang="en-US" sz="1900"/>
              <a:t>Never make it personal – focus on performance not the person</a:t>
            </a:r>
          </a:p>
          <a:p>
            <a:pPr>
              <a:lnSpc>
                <a:spcPct val="90000"/>
              </a:lnSpc>
            </a:pPr>
            <a:r>
              <a:rPr lang="en-US" sz="1900"/>
              <a:t>Give them the benefit of the doubt – assume they want to be successful</a:t>
            </a:r>
          </a:p>
          <a:p>
            <a:pPr>
              <a:lnSpc>
                <a:spcPct val="90000"/>
              </a:lnSpc>
            </a:pPr>
            <a:r>
              <a:rPr lang="en-US" sz="1900"/>
              <a:t>Address performance issue as if there was some possible misunderstanding about how the work should be done </a:t>
            </a:r>
          </a:p>
          <a:p>
            <a:pPr>
              <a:lnSpc>
                <a:spcPct val="90000"/>
              </a:lnSpc>
            </a:pPr>
            <a:r>
              <a:rPr lang="en-US" sz="1900"/>
              <a:t>Be clear that performance is not up to standards</a:t>
            </a:r>
          </a:p>
          <a:p>
            <a:pPr>
              <a:lnSpc>
                <a:spcPct val="90000"/>
              </a:lnSpc>
            </a:pPr>
            <a:r>
              <a:rPr lang="en-US" sz="1900"/>
              <a:t>Have a conversation not a monologue; encourage their participation in the discussion but manage this carefully</a:t>
            </a:r>
          </a:p>
          <a:p>
            <a:pPr>
              <a:lnSpc>
                <a:spcPct val="90000"/>
              </a:lnSpc>
            </a:pPr>
            <a:r>
              <a:rPr lang="en-US" sz="1900"/>
              <a:t>Put them at ease with the power dynamic</a:t>
            </a:r>
          </a:p>
          <a:p>
            <a:pPr>
              <a:lnSpc>
                <a:spcPct val="90000"/>
              </a:lnSpc>
            </a:pPr>
            <a:endParaRPr lang="en-US" sz="1900"/>
          </a:p>
          <a:p>
            <a:pPr>
              <a:lnSpc>
                <a:spcPct val="90000"/>
              </a:lnSpc>
            </a:pPr>
            <a:endParaRPr lang="en-US" sz="1900"/>
          </a:p>
        </p:txBody>
      </p:sp>
      <p:cxnSp>
        <p:nvCxnSpPr>
          <p:cNvPr id="46" name="Straight Connector 4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52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8A26F-D049-42F8-AC04-4111DD5164D7}"/>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Tackling Your New Duties</a:t>
            </a:r>
            <a:br>
              <a:rPr lang="en-US">
                <a:solidFill>
                  <a:schemeClr val="accent1"/>
                </a:solidFill>
              </a:rPr>
            </a:br>
            <a:r>
              <a:rPr lang="en-US">
                <a:solidFill>
                  <a:schemeClr val="accent1"/>
                </a:solidFill>
              </a:rPr>
              <a:t>Oh My God! I Can’t Fire Anyone:</a:t>
            </a:r>
            <a:br>
              <a:rPr lang="en-US">
                <a:solidFill>
                  <a:schemeClr val="accent1"/>
                </a:solidFill>
              </a:rPr>
            </a:br>
            <a:endParaRPr lang="en-US">
              <a:solidFill>
                <a:schemeClr val="accent1"/>
              </a:solidFill>
            </a:endParaRP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CB702F-D642-422D-8D38-E0FB15D7F63F}"/>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900" u="sng"/>
              <a:t>Questions To Ask Before Final Step Of Termination:</a:t>
            </a:r>
          </a:p>
          <a:p>
            <a:pPr>
              <a:lnSpc>
                <a:spcPct val="90000"/>
              </a:lnSpc>
            </a:pPr>
            <a:r>
              <a:rPr lang="en-US" sz="1900"/>
              <a:t>Is it possible this employee could handle some other job in your own area that is currently available?</a:t>
            </a:r>
          </a:p>
          <a:p>
            <a:pPr>
              <a:lnSpc>
                <a:spcPct val="90000"/>
              </a:lnSpc>
            </a:pPr>
            <a:r>
              <a:rPr lang="en-US" sz="1900"/>
              <a:t>If an opening is coming up in another area, can the employee make the contribution there?</a:t>
            </a:r>
          </a:p>
          <a:p>
            <a:pPr>
              <a:lnSpc>
                <a:spcPct val="90000"/>
              </a:lnSpc>
            </a:pPr>
            <a:r>
              <a:rPr lang="en-US" sz="1900"/>
              <a:t>Is this a situation where a person has been hired for the wrong job? Does the company gain anything by firing someone who could be useful somewhere else?</a:t>
            </a:r>
          </a:p>
          <a:p>
            <a:pPr>
              <a:lnSpc>
                <a:spcPct val="90000"/>
              </a:lnSpc>
            </a:pPr>
            <a:r>
              <a:rPr lang="en-US" sz="1900"/>
              <a:t>Is your company large enough that the employee could be moved to another area with no stigma?</a:t>
            </a:r>
          </a:p>
        </p:txBody>
      </p:sp>
    </p:spTree>
    <p:extLst>
      <p:ext uri="{BB962C8B-B14F-4D97-AF65-F5344CB8AC3E}">
        <p14:creationId xmlns:p14="http://schemas.microsoft.com/office/powerpoint/2010/main" val="203153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2AA8A26F-D049-42F8-AC04-4111DD5164D7}"/>
              </a:ext>
            </a:extLst>
          </p:cNvPr>
          <p:cNvSpPr>
            <a:spLocks noGrp="1"/>
          </p:cNvSpPr>
          <p:nvPr>
            <p:ph type="title"/>
          </p:nvPr>
        </p:nvSpPr>
        <p:spPr>
          <a:xfrm>
            <a:off x="678657" y="2415322"/>
            <a:ext cx="2588798" cy="2399869"/>
          </a:xfrm>
        </p:spPr>
        <p:txBody>
          <a:bodyPr>
            <a:normAutofit fontScale="90000"/>
          </a:bodyPr>
          <a:lstStyle/>
          <a:p>
            <a:pPr>
              <a:lnSpc>
                <a:spcPct val="90000"/>
              </a:lnSpc>
            </a:pPr>
            <a:r>
              <a:rPr lang="en-US" dirty="0">
                <a:solidFill>
                  <a:srgbClr val="FFFFFF"/>
                </a:solidFill>
              </a:rPr>
              <a:t>Tackling Your New Duties</a:t>
            </a:r>
            <a:br>
              <a:rPr lang="en-US" dirty="0">
                <a:solidFill>
                  <a:srgbClr val="FFFFFF"/>
                </a:solidFill>
              </a:rPr>
            </a:br>
            <a:br>
              <a:rPr lang="en-US" dirty="0">
                <a:solidFill>
                  <a:srgbClr val="FFFFFF"/>
                </a:solidFill>
              </a:rPr>
            </a:br>
            <a:r>
              <a:rPr lang="en-US" dirty="0">
                <a:solidFill>
                  <a:srgbClr val="FFFFFF"/>
                </a:solidFill>
              </a:rPr>
              <a:t>Oh My God! I Can’t Fire Anyone:</a:t>
            </a:r>
            <a:br>
              <a:rPr lang="en-US" dirty="0">
                <a:solidFill>
                  <a:srgbClr val="FFFFFF"/>
                </a:solidFill>
              </a:rPr>
            </a:br>
            <a:endParaRPr lang="en-US" dirty="0">
              <a:solidFill>
                <a:srgbClr val="FFFFFF"/>
              </a:solidFill>
            </a:endParaRPr>
          </a:p>
        </p:txBody>
      </p:sp>
      <p:sp>
        <p:nvSpPr>
          <p:cNvPr id="38" name="Content Placeholder 2">
            <a:extLst>
              <a:ext uri="{FF2B5EF4-FFF2-40B4-BE49-F238E27FC236}">
                <a16:creationId xmlns:a16="http://schemas.microsoft.com/office/drawing/2014/main" id="{69CB702F-D642-422D-8D38-E0FB15D7F63F}"/>
              </a:ext>
            </a:extLst>
          </p:cNvPr>
          <p:cNvSpPr>
            <a:spLocks noGrp="1"/>
          </p:cNvSpPr>
          <p:nvPr>
            <p:ph idx="1"/>
          </p:nvPr>
        </p:nvSpPr>
        <p:spPr>
          <a:xfrm>
            <a:off x="3840480" y="804672"/>
            <a:ext cx="4711446" cy="5248656"/>
          </a:xfrm>
        </p:spPr>
        <p:txBody>
          <a:bodyPr anchor="ctr">
            <a:normAutofit/>
          </a:bodyPr>
          <a:lstStyle/>
          <a:p>
            <a:pPr marL="0" indent="0">
              <a:buNone/>
            </a:pPr>
            <a:r>
              <a:rPr lang="en-US" sz="1800" b="1" dirty="0"/>
              <a:t>Managing Dismissal Drama:</a:t>
            </a:r>
          </a:p>
          <a:p>
            <a:r>
              <a:rPr lang="en-US" sz="1800" dirty="0"/>
              <a:t>Schedule termination discussion for late Friday afternoon</a:t>
            </a:r>
          </a:p>
          <a:p>
            <a:r>
              <a:rPr lang="en-US" sz="1800" dirty="0"/>
              <a:t>Any money owed should be given at the end of the dismissal discussion</a:t>
            </a:r>
          </a:p>
          <a:p>
            <a:r>
              <a:rPr lang="en-US" sz="1800" dirty="0"/>
              <a:t>Keep your intention to fire the person as confidential as possible</a:t>
            </a:r>
          </a:p>
          <a:p>
            <a:r>
              <a:rPr lang="en-US" sz="1800" dirty="0"/>
              <a:t>If you are worried about the potential response, have a colleague with you in the meeting</a:t>
            </a:r>
          </a:p>
          <a:p>
            <a:pPr lvl="1"/>
            <a:r>
              <a:rPr lang="en-US" sz="1800" dirty="0"/>
              <a:t>Summarize details of conversation in writing (for internal purposes) in case needed at a later date</a:t>
            </a:r>
          </a:p>
          <a:p>
            <a:r>
              <a:rPr lang="en-US" sz="1800" dirty="0"/>
              <a:t>Start the dismissal interview with a brief review of what has happened – don’t drag this out (see next page)</a:t>
            </a:r>
          </a:p>
          <a:p>
            <a:endParaRPr lang="en-US" sz="1800" dirty="0"/>
          </a:p>
          <a:p>
            <a:pPr marL="0" indent="0">
              <a:buNone/>
            </a:pPr>
            <a:endParaRPr lang="en-US" sz="1800" dirty="0"/>
          </a:p>
        </p:txBody>
      </p:sp>
    </p:spTree>
    <p:extLst>
      <p:ext uri="{BB962C8B-B14F-4D97-AF65-F5344CB8AC3E}">
        <p14:creationId xmlns:p14="http://schemas.microsoft.com/office/powerpoint/2010/main" val="163751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A26F-D049-42F8-AC04-4111DD5164D7}"/>
              </a:ext>
            </a:extLst>
          </p:cNvPr>
          <p:cNvSpPr>
            <a:spLocks noGrp="1"/>
          </p:cNvSpPr>
          <p:nvPr>
            <p:ph type="title"/>
          </p:nvPr>
        </p:nvSpPr>
        <p:spPr>
          <a:xfrm>
            <a:off x="628649" y="572503"/>
            <a:ext cx="7886699" cy="932688"/>
          </a:xfrm>
        </p:spPr>
        <p:txBody>
          <a:bodyPr vert="horz" lIns="91440" tIns="45720" rIns="91440" bIns="45720" rtlCol="0" anchor="b">
            <a:noAutofit/>
          </a:bodyPr>
          <a:lstStyle/>
          <a:p>
            <a:pPr algn="r" defTabSz="914400">
              <a:lnSpc>
                <a:spcPct val="90000"/>
              </a:lnSpc>
            </a:pPr>
            <a:r>
              <a:rPr lang="en-US" sz="2800" kern="1200" dirty="0">
                <a:solidFill>
                  <a:schemeClr val="accent1"/>
                </a:solidFill>
                <a:latin typeface="+mj-lt"/>
                <a:ea typeface="+mj-ea"/>
                <a:cs typeface="+mj-cs"/>
              </a:rPr>
              <a:t>Tackling Your New Duties</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Oh My God! I Can’t Fire Anyone:</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Sample Dismissal Language</a:t>
            </a:r>
          </a:p>
        </p:txBody>
      </p:sp>
      <p:pic>
        <p:nvPicPr>
          <p:cNvPr id="5" name="Picture 4">
            <a:extLst>
              <a:ext uri="{FF2B5EF4-FFF2-40B4-BE49-F238E27FC236}">
                <a16:creationId xmlns:a16="http://schemas.microsoft.com/office/drawing/2014/main" id="{721543F2-325E-4AA3-8185-7408F93061AC}"/>
              </a:ext>
            </a:extLst>
          </p:cNvPr>
          <p:cNvPicPr>
            <a:picLocks noChangeAspect="1"/>
          </p:cNvPicPr>
          <p:nvPr/>
        </p:nvPicPr>
        <p:blipFill>
          <a:blip r:embed="rId2"/>
          <a:stretch>
            <a:fillRect/>
          </a:stretch>
        </p:blipFill>
        <p:spPr>
          <a:xfrm>
            <a:off x="1498819" y="1863801"/>
            <a:ext cx="6146361" cy="4440746"/>
          </a:xfrm>
          <a:prstGeom prst="rect">
            <a:avLst/>
          </a:prstGeom>
        </p:spPr>
      </p:pic>
    </p:spTree>
    <p:extLst>
      <p:ext uri="{BB962C8B-B14F-4D97-AF65-F5344CB8AC3E}">
        <p14:creationId xmlns:p14="http://schemas.microsoft.com/office/powerpoint/2010/main" val="33278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7FEF-8CB9-4B62-8AB2-25C046D91603}"/>
              </a:ext>
            </a:extLst>
          </p:cNvPr>
          <p:cNvSpPr>
            <a:spLocks noGrp="1"/>
          </p:cNvSpPr>
          <p:nvPr>
            <p:ph type="title"/>
          </p:nvPr>
        </p:nvSpPr>
        <p:spPr>
          <a:xfrm>
            <a:off x="628649" y="685800"/>
            <a:ext cx="7886699" cy="932688"/>
          </a:xfrm>
        </p:spPr>
        <p:txBody>
          <a:bodyPr vert="horz" lIns="91440" tIns="45720" rIns="91440" bIns="45720" rtlCol="0" anchor="b">
            <a:noAutofit/>
          </a:bodyPr>
          <a:lstStyle/>
          <a:p>
            <a:pPr algn="l" defTabSz="914400">
              <a:lnSpc>
                <a:spcPct val="90000"/>
              </a:lnSpc>
            </a:pPr>
            <a:r>
              <a:rPr lang="en-US" sz="2600" kern="1200" dirty="0">
                <a:solidFill>
                  <a:schemeClr val="tx1"/>
                </a:solidFill>
                <a:latin typeface="+mj-lt"/>
                <a:ea typeface="+mj-ea"/>
                <a:cs typeface="+mj-cs"/>
              </a:rPr>
              <a:t>Tackling Your New Duties</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Having Legal Awareness:</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Sexual Harassment Danger Signs</a:t>
            </a:r>
          </a:p>
        </p:txBody>
      </p:sp>
      <p:pic>
        <p:nvPicPr>
          <p:cNvPr id="4" name="Picture 3">
            <a:extLst>
              <a:ext uri="{FF2B5EF4-FFF2-40B4-BE49-F238E27FC236}">
                <a16:creationId xmlns:a16="http://schemas.microsoft.com/office/drawing/2014/main" id="{37E858C5-96E9-421D-857D-0F576AC0A28A}"/>
              </a:ext>
            </a:extLst>
          </p:cNvPr>
          <p:cNvPicPr>
            <a:picLocks noChangeAspect="1"/>
          </p:cNvPicPr>
          <p:nvPr/>
        </p:nvPicPr>
        <p:blipFill>
          <a:blip r:embed="rId2"/>
          <a:stretch>
            <a:fillRect/>
          </a:stretch>
        </p:blipFill>
        <p:spPr>
          <a:xfrm>
            <a:off x="2581022" y="1863801"/>
            <a:ext cx="3981955" cy="4440746"/>
          </a:xfrm>
          <a:prstGeom prst="rect">
            <a:avLst/>
          </a:prstGeom>
        </p:spPr>
      </p:pic>
    </p:spTree>
    <p:extLst>
      <p:ext uri="{BB962C8B-B14F-4D97-AF65-F5344CB8AC3E}">
        <p14:creationId xmlns:p14="http://schemas.microsoft.com/office/powerpoint/2010/main" val="110761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397FEF-8CB9-4B62-8AB2-25C046D91603}"/>
              </a:ext>
            </a:extLst>
          </p:cNvPr>
          <p:cNvSpPr>
            <a:spLocks noGrp="1"/>
          </p:cNvSpPr>
          <p:nvPr>
            <p:ph type="title"/>
          </p:nvPr>
        </p:nvSpPr>
        <p:spPr>
          <a:xfrm>
            <a:off x="777513" y="1152144"/>
            <a:ext cx="2916749" cy="3072393"/>
          </a:xfrm>
        </p:spPr>
        <p:txBody>
          <a:bodyPr vert="horz" lIns="91440" tIns="45720" rIns="91440" bIns="45720" rtlCol="0" anchor="b">
            <a:normAutofit/>
          </a:bodyPr>
          <a:lstStyle/>
          <a:p>
            <a:pPr algn="l" defTabSz="914400">
              <a:lnSpc>
                <a:spcPct val="90000"/>
              </a:lnSpc>
            </a:pPr>
            <a:r>
              <a:rPr lang="en-US" dirty="0">
                <a:solidFill>
                  <a:schemeClr val="tx1"/>
                </a:solidFill>
              </a:rPr>
              <a:t>Tackling Your New Duties</a:t>
            </a:r>
            <a:br>
              <a:rPr lang="en-US" dirty="0">
                <a:solidFill>
                  <a:schemeClr val="tx1"/>
                </a:solidFill>
              </a:rPr>
            </a:br>
            <a:r>
              <a:rPr lang="en-US" dirty="0">
                <a:solidFill>
                  <a:schemeClr val="tx1"/>
                </a:solidFill>
              </a:rPr>
              <a:t>Having Legal Awareness:</a:t>
            </a:r>
            <a:br>
              <a:rPr lang="en-US" dirty="0">
                <a:solidFill>
                  <a:schemeClr val="tx1"/>
                </a:solidFill>
              </a:rPr>
            </a:br>
            <a:br>
              <a:rPr lang="en-US" dirty="0">
                <a:solidFill>
                  <a:schemeClr val="tx1"/>
                </a:solidFill>
              </a:rPr>
            </a:br>
            <a:r>
              <a:rPr lang="en-US" dirty="0">
                <a:solidFill>
                  <a:schemeClr val="tx1"/>
                </a:solidFill>
              </a:rPr>
              <a:t>Violence In The Workplace Warning Signs</a:t>
            </a: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6"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932E4B9A-84D4-4FFD-AC51-319FC8309672}"/>
              </a:ext>
            </a:extLst>
          </p:cNvPr>
          <p:cNvPicPr>
            <a:picLocks noChangeAspect="1"/>
          </p:cNvPicPr>
          <p:nvPr/>
        </p:nvPicPr>
        <p:blipFill>
          <a:blip r:embed="rId2"/>
          <a:stretch>
            <a:fillRect/>
          </a:stretch>
        </p:blipFill>
        <p:spPr>
          <a:xfrm>
            <a:off x="3657976" y="5091466"/>
            <a:ext cx="5405956" cy="675744"/>
          </a:xfrm>
          <a:prstGeom prst="rect">
            <a:avLst/>
          </a:prstGeom>
        </p:spPr>
      </p:pic>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650"/>
            <a:ext cx="455228"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1B396FB-6C15-4D22-8616-DF69C4FF35B7}"/>
              </a:ext>
            </a:extLst>
          </p:cNvPr>
          <p:cNvPicPr>
            <a:picLocks noChangeAspect="1"/>
          </p:cNvPicPr>
          <p:nvPr/>
        </p:nvPicPr>
        <p:blipFill>
          <a:blip r:embed="rId3"/>
          <a:stretch>
            <a:fillRect/>
          </a:stretch>
        </p:blipFill>
        <p:spPr>
          <a:xfrm>
            <a:off x="3694262" y="1125622"/>
            <a:ext cx="5405956" cy="3965844"/>
          </a:xfrm>
          <a:prstGeom prst="rect">
            <a:avLst/>
          </a:prstGeom>
        </p:spPr>
      </p:pic>
    </p:spTree>
    <p:extLst>
      <p:ext uri="{BB962C8B-B14F-4D97-AF65-F5344CB8AC3E}">
        <p14:creationId xmlns:p14="http://schemas.microsoft.com/office/powerpoint/2010/main" val="403331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8" y="0"/>
            <a:ext cx="342382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E61A35-2DAE-4205-A5BE-180B3BA742E8}"/>
              </a:ext>
            </a:extLst>
          </p:cNvPr>
          <p:cNvSpPr>
            <a:spLocks noGrp="1"/>
          </p:cNvSpPr>
          <p:nvPr>
            <p:ph type="title"/>
          </p:nvPr>
        </p:nvSpPr>
        <p:spPr>
          <a:xfrm>
            <a:off x="776062" y="1295400"/>
            <a:ext cx="2846070" cy="3072393"/>
          </a:xfrm>
        </p:spPr>
        <p:txBody>
          <a:bodyPr vert="horz" lIns="91440" tIns="45720" rIns="91440" bIns="45720" rtlCol="0" anchor="b">
            <a:normAutofit fontScale="90000"/>
          </a:bodyPr>
          <a:lstStyle/>
          <a:p>
            <a:pPr algn="l" defTabSz="914400">
              <a:lnSpc>
                <a:spcPct val="90000"/>
              </a:lnSpc>
            </a:pPr>
            <a:r>
              <a:rPr lang="en-US" sz="3100" kern="1200" dirty="0">
                <a:solidFill>
                  <a:schemeClr val="tx1"/>
                </a:solidFill>
                <a:latin typeface="+mj-lt"/>
                <a:ea typeface="+mj-ea"/>
                <a:cs typeface="+mj-cs"/>
              </a:rPr>
              <a:t>Working With People, Building Relationships and Managing Risks:</a:t>
            </a: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r>
              <a:rPr lang="en-US" sz="3100" kern="1200" dirty="0">
                <a:solidFill>
                  <a:schemeClr val="tx1"/>
                </a:solidFill>
                <a:latin typeface="+mj-lt"/>
                <a:ea typeface="+mj-ea"/>
                <a:cs typeface="+mj-cs"/>
              </a:rPr>
              <a:t>No Secrets</a:t>
            </a:r>
          </a:p>
        </p:txBody>
      </p:sp>
      <p:grpSp>
        <p:nvGrpSpPr>
          <p:cNvPr id="17" name="Group 16">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8"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CACA0123-DE9F-4951-9796-90AACA6F643D}"/>
              </a:ext>
            </a:extLst>
          </p:cNvPr>
          <p:cNvPicPr>
            <a:picLocks noChangeAspect="1"/>
          </p:cNvPicPr>
          <p:nvPr/>
        </p:nvPicPr>
        <p:blipFill>
          <a:blip r:embed="rId2"/>
          <a:stretch>
            <a:fillRect/>
          </a:stretch>
        </p:blipFill>
        <p:spPr>
          <a:xfrm>
            <a:off x="3926330" y="1752600"/>
            <a:ext cx="5065269" cy="3276873"/>
          </a:xfrm>
          <a:prstGeom prst="rect">
            <a:avLst/>
          </a:prstGeom>
        </p:spPr>
      </p:pic>
    </p:spTree>
    <p:extLst>
      <p:ext uri="{BB962C8B-B14F-4D97-AF65-F5344CB8AC3E}">
        <p14:creationId xmlns:p14="http://schemas.microsoft.com/office/powerpoint/2010/main" val="2833205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1A35-2DAE-4205-A5BE-180B3BA742E8}"/>
              </a:ext>
            </a:extLst>
          </p:cNvPr>
          <p:cNvSpPr>
            <a:spLocks noGrp="1"/>
          </p:cNvSpPr>
          <p:nvPr>
            <p:ph type="title"/>
          </p:nvPr>
        </p:nvSpPr>
        <p:spPr>
          <a:xfrm>
            <a:off x="628649" y="685800"/>
            <a:ext cx="7886699" cy="932688"/>
          </a:xfrm>
        </p:spPr>
        <p:txBody>
          <a:bodyPr vert="horz" lIns="91440" tIns="45720" rIns="91440" bIns="45720" rtlCol="0" anchor="b">
            <a:noAutofit/>
          </a:bodyPr>
          <a:lstStyle/>
          <a:p>
            <a:pPr defTabSz="914400">
              <a:lnSpc>
                <a:spcPct val="90000"/>
              </a:lnSpc>
            </a:pPr>
            <a:r>
              <a:rPr lang="en-US" sz="2600" kern="1200" dirty="0">
                <a:solidFill>
                  <a:schemeClr val="tx1"/>
                </a:solidFill>
                <a:latin typeface="+mj-lt"/>
                <a:ea typeface="+mj-ea"/>
                <a:cs typeface="+mj-cs"/>
              </a:rPr>
              <a:t>Working With People, Building Relationships and Managing Risks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The Human Resources Dept</a:t>
            </a:r>
          </a:p>
        </p:txBody>
      </p:sp>
      <p:pic>
        <p:nvPicPr>
          <p:cNvPr id="3" name="Picture 2">
            <a:extLst>
              <a:ext uri="{FF2B5EF4-FFF2-40B4-BE49-F238E27FC236}">
                <a16:creationId xmlns:a16="http://schemas.microsoft.com/office/drawing/2014/main" id="{49C8F2B5-8550-4599-B9F5-9E048DC938ED}"/>
              </a:ext>
            </a:extLst>
          </p:cNvPr>
          <p:cNvPicPr>
            <a:picLocks noChangeAspect="1"/>
          </p:cNvPicPr>
          <p:nvPr/>
        </p:nvPicPr>
        <p:blipFill>
          <a:blip r:embed="rId2"/>
          <a:stretch>
            <a:fillRect/>
          </a:stretch>
        </p:blipFill>
        <p:spPr>
          <a:xfrm>
            <a:off x="704781" y="1863801"/>
            <a:ext cx="7734437" cy="4440746"/>
          </a:xfrm>
          <a:prstGeom prst="rect">
            <a:avLst/>
          </a:prstGeom>
        </p:spPr>
      </p:pic>
    </p:spTree>
    <p:extLst>
      <p:ext uri="{BB962C8B-B14F-4D97-AF65-F5344CB8AC3E}">
        <p14:creationId xmlns:p14="http://schemas.microsoft.com/office/powerpoint/2010/main" val="294792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D1A4F-A855-4A28-A168-7BAD510F1CA9}"/>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So You’re Going To Manage People:</a:t>
            </a:r>
            <a:br>
              <a:rPr lang="en-US">
                <a:solidFill>
                  <a:schemeClr val="accent1"/>
                </a:solidFill>
              </a:rPr>
            </a:br>
            <a:br>
              <a:rPr lang="en-US">
                <a:solidFill>
                  <a:schemeClr val="accent1"/>
                </a:solidFill>
              </a:rPr>
            </a:br>
            <a:r>
              <a:rPr lang="en-US">
                <a:solidFill>
                  <a:schemeClr val="accent1"/>
                </a:solidFill>
              </a:rPr>
              <a:t>Starting Out</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76EC7B-CE04-45BA-9FAA-E7DB45A9B739}"/>
              </a:ext>
            </a:extLst>
          </p:cNvPr>
          <p:cNvSpPr>
            <a:spLocks noGrp="1"/>
          </p:cNvSpPr>
          <p:nvPr>
            <p:ph idx="1"/>
          </p:nvPr>
        </p:nvSpPr>
        <p:spPr>
          <a:xfrm>
            <a:off x="3732023" y="963877"/>
            <a:ext cx="4783327" cy="4930246"/>
          </a:xfrm>
        </p:spPr>
        <p:txBody>
          <a:bodyPr anchor="ctr">
            <a:normAutofit/>
          </a:bodyPr>
          <a:lstStyle/>
          <a:p>
            <a:r>
              <a:rPr lang="en-US" sz="2100"/>
              <a:t>Not everyone will be thrilled for you</a:t>
            </a:r>
          </a:p>
          <a:p>
            <a:r>
              <a:rPr lang="en-US" sz="2100"/>
              <a:t>Some will test you early on</a:t>
            </a:r>
          </a:p>
          <a:p>
            <a:r>
              <a:rPr lang="en-US" sz="2100"/>
              <a:t>Many will take a “wait and see” attitude</a:t>
            </a:r>
          </a:p>
          <a:p>
            <a:r>
              <a:rPr lang="en-US" sz="2100"/>
              <a:t>You’ll be measured against your predecessor (good and bad)</a:t>
            </a:r>
          </a:p>
          <a:p>
            <a:r>
              <a:rPr lang="en-US" sz="2100"/>
              <a:t>Don’t make changes right away; practice restraint</a:t>
            </a:r>
          </a:p>
          <a:p>
            <a:r>
              <a:rPr lang="en-US" sz="2100"/>
              <a:t>Be honest; don’t fake it or spin</a:t>
            </a:r>
          </a:p>
          <a:p>
            <a:r>
              <a:rPr lang="en-US" sz="2100"/>
              <a:t>Focus your efforts “down and out” not just “up”</a:t>
            </a:r>
          </a:p>
          <a:p>
            <a:endParaRPr lang="en-US" sz="2100"/>
          </a:p>
          <a:p>
            <a:pPr marL="0" indent="0">
              <a:buNone/>
            </a:pPr>
            <a:endParaRPr lang="en-US" sz="2100"/>
          </a:p>
        </p:txBody>
      </p:sp>
    </p:spTree>
    <p:extLst>
      <p:ext uri="{BB962C8B-B14F-4D97-AF65-F5344CB8AC3E}">
        <p14:creationId xmlns:p14="http://schemas.microsoft.com/office/powerpoint/2010/main" val="165245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E61A35-2DAE-4205-A5BE-180B3BA742E8}"/>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2900" kern="1200" dirty="0">
                <a:solidFill>
                  <a:schemeClr val="tx1"/>
                </a:solidFill>
                <a:latin typeface="+mj-lt"/>
                <a:ea typeface="+mj-ea"/>
                <a:cs typeface="+mj-cs"/>
              </a:rPr>
              <a:t>Working With People, Building Relationships and Managing Risks: </a:t>
            </a:r>
            <a:br>
              <a:rPr lang="en-US" sz="2900"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The Current State of Loyalty</a:t>
            </a:r>
          </a:p>
        </p:txBody>
      </p:sp>
      <p:grpSp>
        <p:nvGrpSpPr>
          <p:cNvPr id="11" name="Group 10">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2"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7CE6FB41-F0C9-4203-8E27-B1B1DB0216D4}"/>
              </a:ext>
            </a:extLst>
          </p:cNvPr>
          <p:cNvPicPr>
            <a:picLocks noChangeAspect="1"/>
          </p:cNvPicPr>
          <p:nvPr/>
        </p:nvPicPr>
        <p:blipFill>
          <a:blip r:embed="rId2"/>
          <a:stretch>
            <a:fillRect/>
          </a:stretch>
        </p:blipFill>
        <p:spPr>
          <a:xfrm>
            <a:off x="3224417" y="1447801"/>
            <a:ext cx="5926726" cy="3796042"/>
          </a:xfrm>
          <a:prstGeom prst="rect">
            <a:avLst/>
          </a:prstGeom>
        </p:spPr>
      </p:pic>
      <p:sp>
        <p:nvSpPr>
          <p:cNvPr id="33" name="Rectangle 3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681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C24D-9516-4F2A-A7C6-0338EFBA13F9}"/>
              </a:ext>
            </a:extLst>
          </p:cNvPr>
          <p:cNvSpPr>
            <a:spLocks noGrp="1"/>
          </p:cNvSpPr>
          <p:nvPr>
            <p:ph type="title"/>
          </p:nvPr>
        </p:nvSpPr>
        <p:spPr>
          <a:xfrm>
            <a:off x="628649" y="838200"/>
            <a:ext cx="7886699" cy="932688"/>
          </a:xfrm>
        </p:spPr>
        <p:txBody>
          <a:bodyPr vert="horz" lIns="91440" tIns="45720" rIns="91440" bIns="45720" rtlCol="0" anchor="b">
            <a:noAutofit/>
          </a:bodyPr>
          <a:lstStyle/>
          <a:p>
            <a:pPr defTabSz="914400">
              <a:lnSpc>
                <a:spcPct val="90000"/>
              </a:lnSpc>
            </a:pPr>
            <a:r>
              <a:rPr lang="en-US" sz="2000" kern="1200" dirty="0">
                <a:solidFill>
                  <a:schemeClr val="tx1"/>
                </a:solidFill>
                <a:latin typeface="+mj-lt"/>
                <a:ea typeface="+mj-ea"/>
                <a:cs typeface="+mj-cs"/>
              </a:rPr>
              <a:t>Working With People, Building Relationships and Managing Risks: </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Is There Such A Thing As Motivation?</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Dovetailing</a:t>
            </a:r>
          </a:p>
        </p:txBody>
      </p:sp>
      <p:pic>
        <p:nvPicPr>
          <p:cNvPr id="7170" name="Picture 2" descr="Image result for dovetailing the first time manager">
            <a:extLst>
              <a:ext uri="{FF2B5EF4-FFF2-40B4-BE49-F238E27FC236}">
                <a16:creationId xmlns:a16="http://schemas.microsoft.com/office/drawing/2014/main" id="{02AAE8C0-67C6-4B8F-8879-D0794B9E3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9797" y="1863801"/>
            <a:ext cx="5224404" cy="444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7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AD649-D154-418F-841D-82673BBFA3B2}"/>
              </a:ext>
            </a:extLst>
          </p:cNvPr>
          <p:cNvSpPr>
            <a:spLocks noGrp="1"/>
          </p:cNvSpPr>
          <p:nvPr>
            <p:ph type="title"/>
          </p:nvPr>
        </p:nvSpPr>
        <p:spPr>
          <a:xfrm>
            <a:off x="628650" y="963507"/>
            <a:ext cx="2620771" cy="4930986"/>
          </a:xfrm>
        </p:spPr>
        <p:txBody>
          <a:bodyPr vert="horz" lIns="91440" tIns="45720" rIns="91440" bIns="45720" rtlCol="0" anchor="ctr">
            <a:normAutofit/>
          </a:bodyPr>
          <a:lstStyle/>
          <a:p>
            <a:pPr algn="r" defTabSz="914400">
              <a:lnSpc>
                <a:spcPct val="90000"/>
              </a:lnSpc>
            </a:pPr>
            <a:r>
              <a:rPr lang="en-US" sz="2800" kern="1200" dirty="0">
                <a:solidFill>
                  <a:schemeClr val="accent1"/>
                </a:solidFill>
                <a:latin typeface="+mj-lt"/>
                <a:ea typeface="+mj-ea"/>
                <a:cs typeface="+mj-cs"/>
              </a:rPr>
              <a:t>Working With People, Building Relationships and Managing Risks: </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Understanding Risk Inclination</a:t>
            </a:r>
            <a:br>
              <a:rPr lang="en-US" sz="2800" kern="1200" dirty="0">
                <a:solidFill>
                  <a:schemeClr val="accent1"/>
                </a:solidFill>
                <a:latin typeface="+mj-lt"/>
                <a:ea typeface="+mj-ea"/>
                <a:cs typeface="+mj-cs"/>
              </a:rPr>
            </a:br>
            <a:r>
              <a:rPr lang="en-US" sz="2800" kern="1200" dirty="0">
                <a:solidFill>
                  <a:schemeClr val="accent1"/>
                </a:solidFill>
                <a:latin typeface="+mj-lt"/>
                <a:ea typeface="+mj-ea"/>
                <a:cs typeface="+mj-cs"/>
              </a:rPr>
              <a:t>Determining RQs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81D21E-D23B-47CD-BFB4-6E7A240F5977}"/>
              </a:ext>
            </a:extLst>
          </p:cNvPr>
          <p:cNvSpPr>
            <a:spLocks noGrp="1"/>
          </p:cNvSpPr>
          <p:nvPr>
            <p:ph idx="1"/>
          </p:nvPr>
        </p:nvSpPr>
        <p:spPr>
          <a:xfrm>
            <a:off x="4038600" y="1676400"/>
            <a:ext cx="4688205" cy="2304627"/>
          </a:xfrm>
        </p:spPr>
        <p:txBody>
          <a:bodyPr vert="horz" lIns="91440" tIns="45720" rIns="91440" bIns="45720" rtlCol="0" anchor="b">
            <a:noAutofit/>
          </a:bodyPr>
          <a:lstStyle/>
          <a:p>
            <a:pPr indent="-228600" defTabSz="914400">
              <a:lnSpc>
                <a:spcPct val="90000"/>
              </a:lnSpc>
              <a:buFont typeface="Arial" panose="020B0604020202020204" pitchFamily="34" charset="0"/>
              <a:buChar char="•"/>
            </a:pPr>
            <a:r>
              <a:rPr lang="en-US" sz="2000" dirty="0">
                <a:solidFill>
                  <a:schemeClr val="tx1"/>
                </a:solidFill>
              </a:rPr>
              <a:t>Physical Risks</a:t>
            </a:r>
          </a:p>
          <a:p>
            <a:pPr indent="-228600" defTabSz="914400">
              <a:lnSpc>
                <a:spcPct val="90000"/>
              </a:lnSpc>
              <a:buFont typeface="Arial" panose="020B0604020202020204" pitchFamily="34" charset="0"/>
              <a:buChar char="•"/>
            </a:pPr>
            <a:r>
              <a:rPr lang="en-US" sz="2000" dirty="0">
                <a:solidFill>
                  <a:schemeClr val="tx1"/>
                </a:solidFill>
              </a:rPr>
              <a:t>Career Risks</a:t>
            </a:r>
          </a:p>
          <a:p>
            <a:pPr indent="-228600" defTabSz="914400">
              <a:lnSpc>
                <a:spcPct val="90000"/>
              </a:lnSpc>
              <a:buFont typeface="Arial" panose="020B0604020202020204" pitchFamily="34" charset="0"/>
              <a:buChar char="•"/>
            </a:pPr>
            <a:r>
              <a:rPr lang="en-US" sz="2000" dirty="0">
                <a:solidFill>
                  <a:schemeClr val="tx1"/>
                </a:solidFill>
              </a:rPr>
              <a:t>Financial Risks</a:t>
            </a:r>
          </a:p>
          <a:p>
            <a:pPr indent="-228600" defTabSz="914400">
              <a:lnSpc>
                <a:spcPct val="90000"/>
              </a:lnSpc>
              <a:buFont typeface="Arial" panose="020B0604020202020204" pitchFamily="34" charset="0"/>
              <a:buChar char="•"/>
            </a:pPr>
            <a:r>
              <a:rPr lang="en-US" sz="2000" dirty="0">
                <a:solidFill>
                  <a:schemeClr val="tx1"/>
                </a:solidFill>
              </a:rPr>
              <a:t>Social Risks</a:t>
            </a:r>
          </a:p>
          <a:p>
            <a:pPr indent="-228600" defTabSz="914400">
              <a:lnSpc>
                <a:spcPct val="90000"/>
              </a:lnSpc>
              <a:buFont typeface="Arial" panose="020B0604020202020204" pitchFamily="34" charset="0"/>
              <a:buChar char="•"/>
            </a:pPr>
            <a:r>
              <a:rPr lang="en-US" sz="2000" dirty="0">
                <a:solidFill>
                  <a:schemeClr val="tx1"/>
                </a:solidFill>
              </a:rPr>
              <a:t>Intellectual Risks</a:t>
            </a:r>
          </a:p>
          <a:p>
            <a:pPr indent="-228600" defTabSz="914400">
              <a:lnSpc>
                <a:spcPct val="90000"/>
              </a:lnSpc>
              <a:buFont typeface="Arial" panose="020B0604020202020204" pitchFamily="34" charset="0"/>
              <a:buChar char="•"/>
            </a:pPr>
            <a:r>
              <a:rPr lang="en-US" sz="2000" dirty="0">
                <a:solidFill>
                  <a:schemeClr val="tx1"/>
                </a:solidFill>
              </a:rPr>
              <a:t>Creative Risks</a:t>
            </a:r>
          </a:p>
          <a:p>
            <a:pPr indent="-228600" defTabSz="914400">
              <a:lnSpc>
                <a:spcPct val="90000"/>
              </a:lnSpc>
              <a:buFont typeface="Arial" panose="020B0604020202020204" pitchFamily="34" charset="0"/>
              <a:buChar char="•"/>
            </a:pPr>
            <a:r>
              <a:rPr lang="en-US" sz="2000" dirty="0">
                <a:solidFill>
                  <a:schemeClr val="tx1"/>
                </a:solidFill>
              </a:rPr>
              <a:t>Relationship Risks</a:t>
            </a:r>
          </a:p>
          <a:p>
            <a:pPr indent="-228600" defTabSz="914400">
              <a:lnSpc>
                <a:spcPct val="90000"/>
              </a:lnSpc>
              <a:buFont typeface="Arial" panose="020B0604020202020204" pitchFamily="34" charset="0"/>
              <a:buChar char="•"/>
            </a:pPr>
            <a:r>
              <a:rPr lang="en-US" sz="2000" dirty="0">
                <a:solidFill>
                  <a:schemeClr val="tx1"/>
                </a:solidFill>
              </a:rPr>
              <a:t>Emotional Risks</a:t>
            </a:r>
          </a:p>
          <a:p>
            <a:pPr indent="-228600" defTabSz="914400">
              <a:lnSpc>
                <a:spcPct val="90000"/>
              </a:lnSpc>
              <a:buFont typeface="Arial" panose="020B0604020202020204" pitchFamily="34" charset="0"/>
              <a:buChar char="•"/>
            </a:pPr>
            <a:r>
              <a:rPr lang="en-US" sz="2000" dirty="0">
                <a:solidFill>
                  <a:schemeClr val="tx1"/>
                </a:solidFill>
              </a:rPr>
              <a:t>Spiritual Risks</a:t>
            </a:r>
          </a:p>
        </p:txBody>
      </p:sp>
      <p:sp>
        <p:nvSpPr>
          <p:cNvPr id="4" name="TextBox 3">
            <a:extLst>
              <a:ext uri="{FF2B5EF4-FFF2-40B4-BE49-F238E27FC236}">
                <a16:creationId xmlns:a16="http://schemas.microsoft.com/office/drawing/2014/main" id="{02076956-6B23-4FC8-9D4E-93657E76D235}"/>
              </a:ext>
            </a:extLst>
          </p:cNvPr>
          <p:cNvSpPr txBox="1"/>
          <p:nvPr/>
        </p:nvSpPr>
        <p:spPr>
          <a:xfrm>
            <a:off x="3732021" y="4233332"/>
            <a:ext cx="4688205" cy="2304628"/>
          </a:xfrm>
          <a:prstGeom prst="rect">
            <a:avLst/>
          </a:prstGeom>
        </p:spPr>
        <p:txBody>
          <a:bodyPr vert="horz" lIns="91440" tIns="45720" rIns="91440" bIns="45720" rtlCol="0">
            <a:normAutofit/>
          </a:bodyPr>
          <a:lstStyle/>
          <a:p>
            <a:pPr>
              <a:lnSpc>
                <a:spcPct val="90000"/>
              </a:lnSpc>
              <a:spcAft>
                <a:spcPts val="600"/>
              </a:spcAft>
            </a:pPr>
            <a:r>
              <a:rPr lang="en-US" sz="1700" b="1" i="1" dirty="0">
                <a:latin typeface="+mn-lt"/>
              </a:rPr>
              <a:t>Understand this about yourself and </a:t>
            </a:r>
          </a:p>
          <a:p>
            <a:pPr>
              <a:lnSpc>
                <a:spcPct val="90000"/>
              </a:lnSpc>
              <a:spcAft>
                <a:spcPts val="600"/>
              </a:spcAft>
            </a:pPr>
            <a:r>
              <a:rPr lang="en-US" sz="1700" b="1" i="1" dirty="0">
                <a:latin typeface="+mn-lt"/>
              </a:rPr>
              <a:t>others and manage accordingly</a:t>
            </a:r>
          </a:p>
        </p:txBody>
      </p:sp>
    </p:spTree>
    <p:extLst>
      <p:ext uri="{BB962C8B-B14F-4D97-AF65-F5344CB8AC3E}">
        <p14:creationId xmlns:p14="http://schemas.microsoft.com/office/powerpoint/2010/main" val="3532107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07C77-A70A-4199-8E7A-5A2B59C4E694}"/>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Working With People, Building Relationships and Managing Risks: </a:t>
            </a:r>
            <a:br>
              <a:rPr lang="en-US">
                <a:solidFill>
                  <a:schemeClr val="accent1"/>
                </a:solidFill>
              </a:rPr>
            </a:br>
            <a:r>
              <a:rPr lang="en-US">
                <a:solidFill>
                  <a:schemeClr val="accent1"/>
                </a:solidFill>
              </a:rPr>
              <a:t>Encouraging Initiative and Innovation</a:t>
            </a:r>
            <a:br>
              <a:rPr lang="en-US">
                <a:solidFill>
                  <a:schemeClr val="accent1"/>
                </a:solidFill>
              </a:rPr>
            </a:br>
            <a:endParaRPr lang="en-US">
              <a:solidFill>
                <a:schemeClr val="accent1"/>
              </a:solidFill>
            </a:endParaRPr>
          </a:p>
        </p:txBody>
      </p:sp>
      <p:cxnSp>
        <p:nvCxnSpPr>
          <p:cNvPr id="31" name="Straight Connector 3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9F7A0B-50CF-4F28-A925-65127C247B4B}"/>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900" u="sng"/>
              <a:t>Responding To Flawed Decisions/Actions</a:t>
            </a:r>
          </a:p>
          <a:p>
            <a:pPr>
              <a:lnSpc>
                <a:spcPct val="90000"/>
              </a:lnSpc>
            </a:pPr>
            <a:r>
              <a:rPr lang="en-US" sz="1900"/>
              <a:t>Review the circumstances of the situation with the team member(s) involved</a:t>
            </a:r>
          </a:p>
          <a:p>
            <a:pPr>
              <a:lnSpc>
                <a:spcPct val="90000"/>
              </a:lnSpc>
            </a:pPr>
            <a:r>
              <a:rPr lang="en-US" sz="1900"/>
              <a:t>Do not be critical</a:t>
            </a:r>
          </a:p>
          <a:p>
            <a:pPr>
              <a:lnSpc>
                <a:spcPct val="90000"/>
              </a:lnSpc>
            </a:pPr>
            <a:r>
              <a:rPr lang="en-US" sz="1900"/>
              <a:t>Explain that your goal is to make sure everyone learns from the experience and that the mistake is not repeated</a:t>
            </a:r>
          </a:p>
          <a:p>
            <a:pPr>
              <a:lnSpc>
                <a:spcPct val="90000"/>
              </a:lnSpc>
            </a:pPr>
            <a:r>
              <a:rPr lang="en-US" sz="1900"/>
              <a:t>Drive the conversation toward what can be done differently next time to get a better outcome</a:t>
            </a:r>
          </a:p>
          <a:p>
            <a:pPr>
              <a:lnSpc>
                <a:spcPct val="90000"/>
              </a:lnSpc>
            </a:pPr>
            <a:r>
              <a:rPr lang="en-US" sz="1900"/>
              <a:t>Make it clear that while the team members cannot afford  to make the same mistake again, you appreciate their willingness to take initiative and want to encourage them to continue to do so.</a:t>
            </a:r>
          </a:p>
        </p:txBody>
      </p:sp>
    </p:spTree>
    <p:extLst>
      <p:ext uri="{BB962C8B-B14F-4D97-AF65-F5344CB8AC3E}">
        <p14:creationId xmlns:p14="http://schemas.microsoft.com/office/powerpoint/2010/main" val="2208074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ED260-B44A-4A65-A4D8-C326FDEDD508}"/>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Working With People, Building Relationships and Managing Risks:</a:t>
            </a:r>
            <a:br>
              <a:rPr lang="en-US">
                <a:solidFill>
                  <a:schemeClr val="accent1"/>
                </a:solidFill>
              </a:rPr>
            </a:br>
            <a:r>
              <a:rPr lang="en-US">
                <a:solidFill>
                  <a:schemeClr val="accent1"/>
                </a:solidFill>
              </a:rPr>
              <a:t> </a:t>
            </a:r>
            <a:br>
              <a:rPr lang="en-US">
                <a:solidFill>
                  <a:schemeClr val="accent1"/>
                </a:solidFill>
              </a:rPr>
            </a:br>
            <a:r>
              <a:rPr lang="en-US">
                <a:solidFill>
                  <a:schemeClr val="accent1"/>
                </a:solidFill>
              </a:rPr>
              <a:t>Improving Outcomes</a:t>
            </a:r>
            <a:br>
              <a:rPr lang="en-US">
                <a:solidFill>
                  <a:schemeClr val="accent1"/>
                </a:solidFill>
              </a:rPr>
            </a:br>
            <a:endParaRPr lang="en-US">
              <a:solidFill>
                <a:schemeClr val="accent1"/>
              </a:solidFill>
            </a:endParaRPr>
          </a:p>
        </p:txBody>
      </p:sp>
      <p:cxnSp>
        <p:nvCxnSpPr>
          <p:cNvPr id="52" name="Straight Connector 5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4B3B19-80E2-42C5-9D7A-7AF1306EDC41}"/>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2100" b="1" u="sng"/>
              <a:t>Intelligent Risk Taking – 6 Steps</a:t>
            </a:r>
          </a:p>
          <a:p>
            <a:pPr marL="514350" indent="-514350">
              <a:lnSpc>
                <a:spcPct val="90000"/>
              </a:lnSpc>
              <a:buFont typeface="+mj-lt"/>
              <a:buAutoNum type="arabicPeriod"/>
            </a:pPr>
            <a:r>
              <a:rPr lang="en-US" sz="2100" b="1"/>
              <a:t>Identifying the risk</a:t>
            </a:r>
          </a:p>
          <a:p>
            <a:pPr marL="514350" indent="-514350">
              <a:lnSpc>
                <a:spcPct val="90000"/>
              </a:lnSpc>
              <a:buFont typeface="+mj-lt"/>
              <a:buAutoNum type="arabicPeriod"/>
            </a:pPr>
            <a:r>
              <a:rPr lang="en-US" sz="2100" b="1"/>
              <a:t>Assessing the likely outcomes</a:t>
            </a:r>
          </a:p>
          <a:p>
            <a:pPr marL="857250" lvl="1" indent="-514350">
              <a:lnSpc>
                <a:spcPct val="90000"/>
              </a:lnSpc>
              <a:buFont typeface="+mj-lt"/>
              <a:buAutoNum type="alphaLcParenR"/>
            </a:pPr>
            <a:r>
              <a:rPr lang="en-US" sz="2100" b="1"/>
              <a:t>Best case</a:t>
            </a:r>
          </a:p>
          <a:p>
            <a:pPr marL="857250" lvl="1" indent="-514350">
              <a:lnSpc>
                <a:spcPct val="90000"/>
              </a:lnSpc>
              <a:buFont typeface="+mj-lt"/>
              <a:buAutoNum type="alphaLcParenR"/>
            </a:pPr>
            <a:r>
              <a:rPr lang="en-US" sz="2100" b="1"/>
              <a:t>Middle case</a:t>
            </a:r>
          </a:p>
          <a:p>
            <a:pPr marL="857250" lvl="1" indent="-514350">
              <a:lnSpc>
                <a:spcPct val="90000"/>
              </a:lnSpc>
              <a:buFont typeface="+mj-lt"/>
              <a:buAutoNum type="alphaLcParenR"/>
            </a:pPr>
            <a:r>
              <a:rPr lang="en-US" sz="2100" b="1"/>
              <a:t>Worst case</a:t>
            </a:r>
          </a:p>
          <a:p>
            <a:pPr marL="514350" indent="-514350">
              <a:lnSpc>
                <a:spcPct val="90000"/>
              </a:lnSpc>
              <a:buFont typeface="+mj-lt"/>
              <a:buAutoNum type="arabicPeriod"/>
            </a:pPr>
            <a:r>
              <a:rPr lang="en-US" sz="2100" b="1"/>
              <a:t>Improving the chances of success</a:t>
            </a:r>
          </a:p>
          <a:p>
            <a:pPr marL="514350" indent="-514350">
              <a:lnSpc>
                <a:spcPct val="90000"/>
              </a:lnSpc>
              <a:buFont typeface="+mj-lt"/>
              <a:buAutoNum type="arabicPeriod"/>
            </a:pPr>
            <a:r>
              <a:rPr lang="en-US" sz="2100" b="1"/>
              <a:t>Updating the assessment of likely outcomes</a:t>
            </a:r>
          </a:p>
          <a:p>
            <a:pPr marL="514350" indent="-514350">
              <a:lnSpc>
                <a:spcPct val="90000"/>
              </a:lnSpc>
              <a:buFont typeface="+mj-lt"/>
              <a:buAutoNum type="arabicPeriod"/>
            </a:pPr>
            <a:r>
              <a:rPr lang="en-US" sz="2100" b="1"/>
              <a:t>Conducting a disaster check</a:t>
            </a:r>
          </a:p>
          <a:p>
            <a:pPr marL="857250" lvl="1" indent="-514350">
              <a:lnSpc>
                <a:spcPct val="90000"/>
              </a:lnSpc>
              <a:buFont typeface="+mj-lt"/>
              <a:buAutoNum type="alphaLcParenR"/>
            </a:pPr>
            <a:r>
              <a:rPr lang="en-US" sz="2100" b="1"/>
              <a:t>Can you live with the worst possible outcome?</a:t>
            </a:r>
          </a:p>
          <a:p>
            <a:pPr marL="514350" indent="-514350">
              <a:lnSpc>
                <a:spcPct val="90000"/>
              </a:lnSpc>
              <a:buFont typeface="+mj-lt"/>
              <a:buAutoNum type="arabicPeriod"/>
            </a:pPr>
            <a:r>
              <a:rPr lang="en-US" sz="2100" b="1"/>
              <a:t>Deciding and proceeding</a:t>
            </a:r>
          </a:p>
        </p:txBody>
      </p:sp>
    </p:spTree>
    <p:extLst>
      <p:ext uri="{BB962C8B-B14F-4D97-AF65-F5344CB8AC3E}">
        <p14:creationId xmlns:p14="http://schemas.microsoft.com/office/powerpoint/2010/main" val="2034643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0ACFB1-C607-4708-BC0C-F629919976C3}"/>
              </a:ext>
            </a:extLst>
          </p:cNvPr>
          <p:cNvSpPr>
            <a:spLocks noGrp="1"/>
          </p:cNvSpPr>
          <p:nvPr>
            <p:ph type="title"/>
          </p:nvPr>
        </p:nvSpPr>
        <p:spPr>
          <a:xfrm>
            <a:off x="628650" y="5529884"/>
            <a:ext cx="5789535" cy="1096331"/>
          </a:xfrm>
        </p:spPr>
        <p:txBody>
          <a:bodyPr>
            <a:normAutofit/>
          </a:bodyPr>
          <a:lstStyle/>
          <a:p>
            <a:r>
              <a:rPr lang="en-US" dirty="0"/>
              <a:t>The Generation Gap</a:t>
            </a:r>
            <a:br>
              <a:rPr lang="en-US" dirty="0"/>
            </a:br>
            <a:r>
              <a:rPr lang="en-US" dirty="0"/>
              <a:t>Insights</a:t>
            </a:r>
          </a:p>
        </p:txBody>
      </p:sp>
      <p:sp>
        <p:nvSpPr>
          <p:cNvPr id="11"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4" name="Table 4">
            <a:extLst>
              <a:ext uri="{FF2B5EF4-FFF2-40B4-BE49-F238E27FC236}">
                <a16:creationId xmlns:a16="http://schemas.microsoft.com/office/drawing/2014/main" id="{06746C97-0BDD-4FAA-BD02-C5F3760BF351}"/>
              </a:ext>
            </a:extLst>
          </p:cNvPr>
          <p:cNvGraphicFramePr>
            <a:graphicFrameLocks noGrp="1"/>
          </p:cNvGraphicFramePr>
          <p:nvPr>
            <p:ph idx="1"/>
            <p:extLst>
              <p:ext uri="{D42A27DB-BD31-4B8C-83A1-F6EECF244321}">
                <p14:modId xmlns:p14="http://schemas.microsoft.com/office/powerpoint/2010/main" val="1133601269"/>
              </p:ext>
            </p:extLst>
          </p:nvPr>
        </p:nvGraphicFramePr>
        <p:xfrm>
          <a:off x="628650" y="698555"/>
          <a:ext cx="7886702" cy="3970799"/>
        </p:xfrm>
        <a:graphic>
          <a:graphicData uri="http://schemas.openxmlformats.org/drawingml/2006/table">
            <a:tbl>
              <a:tblPr firstRow="1" bandRow="1">
                <a:tableStyleId>{5C22544A-7EE6-4342-B048-85BDC9FD1C3A}</a:tableStyleId>
              </a:tblPr>
              <a:tblGrid>
                <a:gridCol w="900377">
                  <a:extLst>
                    <a:ext uri="{9D8B030D-6E8A-4147-A177-3AD203B41FA5}">
                      <a16:colId xmlns:a16="http://schemas.microsoft.com/office/drawing/2014/main" val="1925772415"/>
                    </a:ext>
                  </a:extLst>
                </a:gridCol>
                <a:gridCol w="1114388">
                  <a:extLst>
                    <a:ext uri="{9D8B030D-6E8A-4147-A177-3AD203B41FA5}">
                      <a16:colId xmlns:a16="http://schemas.microsoft.com/office/drawing/2014/main" val="1748677713"/>
                    </a:ext>
                  </a:extLst>
                </a:gridCol>
                <a:gridCol w="1391699">
                  <a:extLst>
                    <a:ext uri="{9D8B030D-6E8A-4147-A177-3AD203B41FA5}">
                      <a16:colId xmlns:a16="http://schemas.microsoft.com/office/drawing/2014/main" val="3428180275"/>
                    </a:ext>
                  </a:extLst>
                </a:gridCol>
                <a:gridCol w="1466349">
                  <a:extLst>
                    <a:ext uri="{9D8B030D-6E8A-4147-A177-3AD203B41FA5}">
                      <a16:colId xmlns:a16="http://schemas.microsoft.com/office/drawing/2014/main" val="4115261833"/>
                    </a:ext>
                  </a:extLst>
                </a:gridCol>
                <a:gridCol w="1617365">
                  <a:extLst>
                    <a:ext uri="{9D8B030D-6E8A-4147-A177-3AD203B41FA5}">
                      <a16:colId xmlns:a16="http://schemas.microsoft.com/office/drawing/2014/main" val="4225013746"/>
                    </a:ext>
                  </a:extLst>
                </a:gridCol>
                <a:gridCol w="1396524">
                  <a:extLst>
                    <a:ext uri="{9D8B030D-6E8A-4147-A177-3AD203B41FA5}">
                      <a16:colId xmlns:a16="http://schemas.microsoft.com/office/drawing/2014/main" val="507555334"/>
                    </a:ext>
                  </a:extLst>
                </a:gridCol>
              </a:tblGrid>
              <a:tr h="499092">
                <a:tc>
                  <a:txBody>
                    <a:bodyPr/>
                    <a:lstStyle/>
                    <a:p>
                      <a:endParaRPr lang="en-US" sz="1300" dirty="0"/>
                    </a:p>
                  </a:txBody>
                  <a:tcPr marL="82268" marR="82268" marT="41134" marB="41134"/>
                </a:tc>
                <a:tc>
                  <a:txBody>
                    <a:bodyPr/>
                    <a:lstStyle/>
                    <a:p>
                      <a:r>
                        <a:rPr lang="en-US" sz="1300" dirty="0"/>
                        <a:t>Years Born</a:t>
                      </a:r>
                    </a:p>
                  </a:txBody>
                  <a:tcPr marL="82268" marR="82268" marT="41134" marB="41134"/>
                </a:tc>
                <a:tc>
                  <a:txBody>
                    <a:bodyPr/>
                    <a:lstStyle/>
                    <a:p>
                      <a:r>
                        <a:rPr lang="en-US" sz="1300" dirty="0"/>
                        <a:t>Traits</a:t>
                      </a:r>
                    </a:p>
                  </a:txBody>
                  <a:tcPr marL="82268" marR="82268" marT="41134" marB="41134"/>
                </a:tc>
                <a:tc>
                  <a:txBody>
                    <a:bodyPr/>
                    <a:lstStyle/>
                    <a:p>
                      <a:r>
                        <a:rPr lang="en-US" sz="1300" dirty="0"/>
                        <a:t>Motivators</a:t>
                      </a:r>
                    </a:p>
                  </a:txBody>
                  <a:tcPr marL="82268" marR="82268" marT="41134" marB="41134"/>
                </a:tc>
                <a:tc>
                  <a:txBody>
                    <a:bodyPr/>
                    <a:lstStyle/>
                    <a:p>
                      <a:r>
                        <a:rPr lang="en-US" sz="1300" dirty="0"/>
                        <a:t>They Value</a:t>
                      </a:r>
                    </a:p>
                  </a:txBody>
                  <a:tcPr marL="82268" marR="82268" marT="41134" marB="41134"/>
                </a:tc>
                <a:tc>
                  <a:txBody>
                    <a:bodyPr/>
                    <a:lstStyle/>
                    <a:p>
                      <a:r>
                        <a:rPr lang="en-US" sz="1300" dirty="0"/>
                        <a:t>Incentives and Rewards</a:t>
                      </a:r>
                    </a:p>
                  </a:txBody>
                  <a:tcPr marL="82268" marR="82268" marT="41134" marB="41134"/>
                </a:tc>
                <a:extLst>
                  <a:ext uri="{0D108BD9-81ED-4DB2-BD59-A6C34878D82A}">
                    <a16:rowId xmlns:a16="http://schemas.microsoft.com/office/drawing/2014/main" val="2507749561"/>
                  </a:ext>
                </a:extLst>
              </a:tr>
              <a:tr h="1431462">
                <a:tc>
                  <a:txBody>
                    <a:bodyPr/>
                    <a:lstStyle/>
                    <a:p>
                      <a:r>
                        <a:rPr lang="en-US" sz="1100" dirty="0"/>
                        <a:t>Millennials</a:t>
                      </a:r>
                    </a:p>
                  </a:txBody>
                  <a:tcPr marL="82268" marR="82268" marT="41134" marB="41134"/>
                </a:tc>
                <a:tc>
                  <a:txBody>
                    <a:bodyPr/>
                    <a:lstStyle/>
                    <a:p>
                      <a:r>
                        <a:rPr lang="en-US" sz="1100" dirty="0"/>
                        <a:t>1977-1995</a:t>
                      </a:r>
                    </a:p>
                  </a:txBody>
                  <a:tcPr marL="82268" marR="82268" marT="41134" marB="41134"/>
                </a:tc>
                <a:tc>
                  <a:txBody>
                    <a:bodyPr/>
                    <a:lstStyle/>
                    <a:p>
                      <a:pPr marL="171450" indent="-171450">
                        <a:buFont typeface="Arial" panose="020B0604020202020204" pitchFamily="34" charset="0"/>
                        <a:buChar char="•"/>
                      </a:pPr>
                      <a:r>
                        <a:rPr lang="en-US" sz="1100" dirty="0"/>
                        <a:t>Optimistic</a:t>
                      </a:r>
                    </a:p>
                    <a:p>
                      <a:pPr marL="171450" indent="-171450">
                        <a:buFont typeface="Arial" panose="020B0604020202020204" pitchFamily="34" charset="0"/>
                        <a:buChar char="•"/>
                      </a:pPr>
                      <a:r>
                        <a:rPr lang="en-US" sz="1100" dirty="0"/>
                        <a:t>Multi-taskers</a:t>
                      </a:r>
                    </a:p>
                    <a:p>
                      <a:pPr marL="171450" indent="-171450">
                        <a:buFont typeface="Arial" panose="020B0604020202020204" pitchFamily="34" charset="0"/>
                        <a:buChar char="•"/>
                      </a:pPr>
                      <a:r>
                        <a:rPr lang="en-US" sz="1100" dirty="0"/>
                        <a:t>Expect flexibility</a:t>
                      </a:r>
                    </a:p>
                  </a:txBody>
                  <a:tcPr marL="82268" marR="82268" marT="41134" marB="41134"/>
                </a:tc>
                <a:tc>
                  <a:txBody>
                    <a:bodyPr/>
                    <a:lstStyle/>
                    <a:p>
                      <a:pPr marL="171450" indent="-171450">
                        <a:buFont typeface="Arial" panose="020B0604020202020204" pitchFamily="34" charset="0"/>
                        <a:buChar char="•"/>
                      </a:pPr>
                      <a:r>
                        <a:rPr lang="en-US" sz="1100" dirty="0"/>
                        <a:t>Being valued</a:t>
                      </a:r>
                    </a:p>
                    <a:p>
                      <a:pPr marL="171450" indent="-171450">
                        <a:buFont typeface="Arial" panose="020B0604020202020204" pitchFamily="34" charset="0"/>
                        <a:buChar char="•"/>
                      </a:pPr>
                      <a:r>
                        <a:rPr lang="en-US" sz="1100" dirty="0"/>
                        <a:t>A sense of progress</a:t>
                      </a:r>
                    </a:p>
                    <a:p>
                      <a:pPr marL="171450" indent="-171450">
                        <a:buFont typeface="Arial" panose="020B0604020202020204" pitchFamily="34" charset="0"/>
                        <a:buChar char="•"/>
                      </a:pPr>
                      <a:r>
                        <a:rPr lang="en-US" sz="1100" dirty="0"/>
                        <a:t>Opinion valued</a:t>
                      </a:r>
                    </a:p>
                    <a:p>
                      <a:pPr marL="171450" indent="-171450">
                        <a:buFont typeface="Arial" panose="020B0604020202020204" pitchFamily="34" charset="0"/>
                        <a:buChar char="•"/>
                      </a:pPr>
                      <a:r>
                        <a:rPr lang="en-US" sz="1100" dirty="0"/>
                        <a:t>A mission they believe in</a:t>
                      </a:r>
                    </a:p>
                    <a:p>
                      <a:endParaRPr lang="en-US" sz="1100" dirty="0"/>
                    </a:p>
                  </a:txBody>
                  <a:tcPr marL="82268" marR="82268" marT="41134" marB="41134"/>
                </a:tc>
                <a:tc>
                  <a:txBody>
                    <a:bodyPr/>
                    <a:lstStyle/>
                    <a:p>
                      <a:pPr marL="171450" indent="-171450">
                        <a:buFont typeface="Arial" panose="020B0604020202020204" pitchFamily="34" charset="0"/>
                        <a:buChar char="•"/>
                      </a:pPr>
                      <a:r>
                        <a:rPr lang="en-US" sz="1100" dirty="0"/>
                        <a:t>Liking their work</a:t>
                      </a:r>
                    </a:p>
                    <a:p>
                      <a:pPr marL="171450" indent="-171450">
                        <a:buFont typeface="Arial" panose="020B0604020202020204" pitchFamily="34" charset="0"/>
                        <a:buChar char="•"/>
                      </a:pPr>
                      <a:r>
                        <a:rPr lang="en-US" sz="1100" dirty="0"/>
                        <a:t>Being well-informed</a:t>
                      </a:r>
                    </a:p>
                    <a:p>
                      <a:pPr marL="171450" indent="-171450">
                        <a:buFont typeface="Arial" panose="020B0604020202020204" pitchFamily="34" charset="0"/>
                        <a:buChar char="•"/>
                      </a:pPr>
                      <a:r>
                        <a:rPr lang="en-US" sz="1100" dirty="0"/>
                        <a:t>Interactions w/Senior Leaders</a:t>
                      </a:r>
                    </a:p>
                    <a:p>
                      <a:pPr marL="171450" indent="-171450">
                        <a:buFont typeface="Arial" panose="020B0604020202020204" pitchFamily="34" charset="0"/>
                        <a:buChar char="•"/>
                      </a:pPr>
                      <a:r>
                        <a:rPr lang="en-US" sz="1100" dirty="0"/>
                        <a:t>Skills training</a:t>
                      </a:r>
                    </a:p>
                    <a:p>
                      <a:pPr marL="171450" indent="-171450">
                        <a:buFont typeface="Arial" panose="020B0604020202020204" pitchFamily="34" charset="0"/>
                        <a:buChar char="•"/>
                      </a:pPr>
                      <a:r>
                        <a:rPr lang="en-US" sz="1100" dirty="0"/>
                        <a:t>Opportunities to grow and advance</a:t>
                      </a:r>
                    </a:p>
                    <a:p>
                      <a:pPr marL="171450" indent="-171450">
                        <a:buFont typeface="Arial" panose="020B0604020202020204" pitchFamily="34" charset="0"/>
                        <a:buChar char="•"/>
                      </a:pPr>
                      <a:r>
                        <a:rPr lang="en-US" sz="1100" dirty="0"/>
                        <a:t>Feedback</a:t>
                      </a:r>
                    </a:p>
                  </a:txBody>
                  <a:tcPr marL="82268" marR="82268" marT="41134" marB="41134"/>
                </a:tc>
                <a:tc>
                  <a:txBody>
                    <a:bodyPr/>
                    <a:lstStyle/>
                    <a:p>
                      <a:pPr marL="171450" indent="-171450">
                        <a:buFont typeface="Arial" panose="020B0604020202020204" pitchFamily="34" charset="0"/>
                        <a:buChar char="•"/>
                      </a:pPr>
                      <a:r>
                        <a:rPr lang="en-US" sz="1100" dirty="0"/>
                        <a:t>Compensation and benefits</a:t>
                      </a:r>
                    </a:p>
                    <a:p>
                      <a:pPr marL="171450" indent="-171450">
                        <a:buFont typeface="Arial" panose="020B0604020202020204" pitchFamily="34" charset="0"/>
                        <a:buChar char="•"/>
                      </a:pPr>
                      <a:r>
                        <a:rPr lang="en-US" sz="1100" dirty="0"/>
                        <a:t>Personal time</a:t>
                      </a:r>
                    </a:p>
                    <a:p>
                      <a:pPr marL="171450" indent="-171450">
                        <a:buFont typeface="Arial" panose="020B0604020202020204" pitchFamily="34" charset="0"/>
                        <a:buChar char="•"/>
                      </a:pPr>
                      <a:r>
                        <a:rPr lang="en-US" sz="1100" dirty="0"/>
                        <a:t>Flexibility</a:t>
                      </a:r>
                    </a:p>
                  </a:txBody>
                  <a:tcPr marL="82268" marR="82268" marT="41134" marB="41134"/>
                </a:tc>
                <a:extLst>
                  <a:ext uri="{0D108BD9-81ED-4DB2-BD59-A6C34878D82A}">
                    <a16:rowId xmlns:a16="http://schemas.microsoft.com/office/drawing/2014/main" val="3369314981"/>
                  </a:ext>
                </a:extLst>
              </a:tr>
              <a:tr h="1102390">
                <a:tc>
                  <a:txBody>
                    <a:bodyPr/>
                    <a:lstStyle/>
                    <a:p>
                      <a:r>
                        <a:rPr lang="en-US" sz="1100" dirty="0"/>
                        <a:t>Gen X</a:t>
                      </a:r>
                    </a:p>
                  </a:txBody>
                  <a:tcPr marL="82268" marR="82268" marT="41134" marB="41134"/>
                </a:tc>
                <a:tc>
                  <a:txBody>
                    <a:bodyPr/>
                    <a:lstStyle/>
                    <a:p>
                      <a:r>
                        <a:rPr lang="en-US" sz="1100" dirty="0"/>
                        <a:t>1965-1976</a:t>
                      </a:r>
                    </a:p>
                  </a:txBody>
                  <a:tcPr marL="82268" marR="82268" marT="41134" marB="41134"/>
                </a:tc>
                <a:tc>
                  <a:txBody>
                    <a:bodyPr/>
                    <a:lstStyle/>
                    <a:p>
                      <a:pPr marL="171450" indent="-171450">
                        <a:buFont typeface="Arial" panose="020B0604020202020204" pitchFamily="34" charset="0"/>
                        <a:buChar char="•"/>
                      </a:pPr>
                      <a:r>
                        <a:rPr lang="en-US" sz="1100" dirty="0"/>
                        <a:t>Drive</a:t>
                      </a:r>
                    </a:p>
                    <a:p>
                      <a:pPr marL="171450" indent="-171450">
                        <a:buFont typeface="Arial" panose="020B0604020202020204" pitchFamily="34" charset="0"/>
                        <a:buChar char="•"/>
                      </a:pPr>
                      <a:r>
                        <a:rPr lang="en-US" sz="1100" dirty="0"/>
                        <a:t>Ambition</a:t>
                      </a:r>
                    </a:p>
                    <a:p>
                      <a:pPr marL="171450" indent="-171450">
                        <a:buFont typeface="Arial" panose="020B0604020202020204" pitchFamily="34" charset="0"/>
                        <a:buChar char="•"/>
                      </a:pPr>
                      <a:r>
                        <a:rPr lang="en-US" sz="1100" dirty="0"/>
                        <a:t>Prefer Autonomy</a:t>
                      </a:r>
                    </a:p>
                  </a:txBody>
                  <a:tcPr marL="82268" marR="82268" marT="41134" marB="41134"/>
                </a:tc>
                <a:tc>
                  <a:txBody>
                    <a:bodyPr/>
                    <a:lstStyle/>
                    <a:p>
                      <a:pPr marL="171450" indent="-171450">
                        <a:buFont typeface="Arial" panose="020B0604020202020204" pitchFamily="34" charset="0"/>
                        <a:buChar char="•"/>
                      </a:pPr>
                      <a:r>
                        <a:rPr lang="en-US" sz="1100" dirty="0"/>
                        <a:t>Bonuses/stock</a:t>
                      </a:r>
                    </a:p>
                    <a:p>
                      <a:pPr marL="171450" indent="-171450">
                        <a:buFont typeface="Arial" panose="020B0604020202020204" pitchFamily="34" charset="0"/>
                        <a:buChar char="•"/>
                      </a:pPr>
                      <a:r>
                        <a:rPr lang="en-US" sz="1100" dirty="0"/>
                        <a:t>Flexibility</a:t>
                      </a:r>
                    </a:p>
                  </a:txBody>
                  <a:tcPr marL="82268" marR="82268" marT="41134" marB="41134"/>
                </a:tc>
                <a:tc>
                  <a:txBody>
                    <a:bodyPr/>
                    <a:lstStyle/>
                    <a:p>
                      <a:pPr marL="171450" indent="-171450">
                        <a:buFont typeface="Arial" panose="020B0604020202020204" pitchFamily="34" charset="0"/>
                        <a:buChar char="•"/>
                      </a:pPr>
                      <a:r>
                        <a:rPr lang="en-US" sz="1100" dirty="0"/>
                        <a:t>Flexibility</a:t>
                      </a:r>
                    </a:p>
                    <a:p>
                      <a:pPr marL="171450" indent="-171450">
                        <a:buFont typeface="Arial" panose="020B0604020202020204" pitchFamily="34" charset="0"/>
                        <a:buChar char="•"/>
                      </a:pPr>
                      <a:r>
                        <a:rPr lang="en-US" sz="1100" dirty="0"/>
                        <a:t>Working independently</a:t>
                      </a:r>
                    </a:p>
                    <a:p>
                      <a:pPr marL="171450" indent="-171450">
                        <a:buFont typeface="Arial" panose="020B0604020202020204" pitchFamily="34" charset="0"/>
                        <a:buChar char="•"/>
                      </a:pPr>
                      <a:r>
                        <a:rPr lang="en-US" sz="1100" dirty="0"/>
                        <a:t>Self-improvement</a:t>
                      </a:r>
                    </a:p>
                    <a:p>
                      <a:pPr marL="171450" indent="-171450">
                        <a:buFont typeface="Arial" panose="020B0604020202020204" pitchFamily="34" charset="0"/>
                        <a:buChar char="•"/>
                      </a:pPr>
                      <a:r>
                        <a:rPr lang="en-US" sz="1100" dirty="0"/>
                        <a:t>Regular and public recognition</a:t>
                      </a:r>
                    </a:p>
                  </a:txBody>
                  <a:tcPr marL="82268" marR="82268" marT="41134" marB="41134"/>
                </a:tc>
                <a:tc>
                  <a:txBody>
                    <a:bodyPr/>
                    <a:lstStyle/>
                    <a:p>
                      <a:pPr marL="171450" indent="-171450">
                        <a:buFont typeface="Arial" panose="020B0604020202020204" pitchFamily="34" charset="0"/>
                        <a:buChar char="•"/>
                      </a:pPr>
                      <a:r>
                        <a:rPr lang="en-US" sz="1100" dirty="0"/>
                        <a:t>Compensation</a:t>
                      </a:r>
                    </a:p>
                    <a:p>
                      <a:pPr marL="171450" indent="-171450">
                        <a:buFont typeface="Arial" panose="020B0604020202020204" pitchFamily="34" charset="0"/>
                        <a:buChar char="•"/>
                      </a:pPr>
                      <a:r>
                        <a:rPr lang="en-US" sz="1100" dirty="0"/>
                        <a:t>Flexibility</a:t>
                      </a:r>
                    </a:p>
                    <a:p>
                      <a:pPr marL="171450" indent="-171450">
                        <a:buFont typeface="Arial" panose="020B0604020202020204" pitchFamily="34" charset="0"/>
                        <a:buChar char="•"/>
                      </a:pPr>
                      <a:r>
                        <a:rPr lang="en-US" sz="1100" dirty="0"/>
                        <a:t>Telecommuting</a:t>
                      </a:r>
                    </a:p>
                    <a:p>
                      <a:pPr marL="171450" indent="-171450">
                        <a:buFont typeface="Arial" panose="020B0604020202020204" pitchFamily="34" charset="0"/>
                        <a:buChar char="•"/>
                      </a:pPr>
                      <a:r>
                        <a:rPr lang="en-US" sz="1100" dirty="0"/>
                        <a:t>Tuition reimbursement</a:t>
                      </a:r>
                    </a:p>
                  </a:txBody>
                  <a:tcPr marL="82268" marR="82268" marT="41134" marB="41134"/>
                </a:tc>
                <a:extLst>
                  <a:ext uri="{0D108BD9-81ED-4DB2-BD59-A6C34878D82A}">
                    <a16:rowId xmlns:a16="http://schemas.microsoft.com/office/drawing/2014/main" val="1755858175"/>
                  </a:ext>
                </a:extLst>
              </a:tr>
              <a:tr h="937855">
                <a:tc>
                  <a:txBody>
                    <a:bodyPr/>
                    <a:lstStyle/>
                    <a:p>
                      <a:r>
                        <a:rPr lang="en-US" sz="1100" dirty="0"/>
                        <a:t>Baby Boomers</a:t>
                      </a:r>
                    </a:p>
                  </a:txBody>
                  <a:tcPr marL="82268" marR="82268" marT="41134" marB="41134"/>
                </a:tc>
                <a:tc>
                  <a:txBody>
                    <a:bodyPr/>
                    <a:lstStyle/>
                    <a:p>
                      <a:r>
                        <a:rPr lang="en-US" sz="1100" dirty="0"/>
                        <a:t>1946-1964</a:t>
                      </a:r>
                    </a:p>
                  </a:txBody>
                  <a:tcPr marL="82268" marR="82268" marT="41134" marB="41134"/>
                </a:tc>
                <a:tc>
                  <a:txBody>
                    <a:bodyPr/>
                    <a:lstStyle/>
                    <a:p>
                      <a:pPr marL="171450" indent="-171450">
                        <a:buFont typeface="Arial" panose="020B0604020202020204" pitchFamily="34" charset="0"/>
                        <a:buChar char="•"/>
                      </a:pPr>
                      <a:r>
                        <a:rPr lang="en-US" sz="1100" dirty="0"/>
                        <a:t>Ambitious</a:t>
                      </a:r>
                    </a:p>
                    <a:p>
                      <a:pPr marL="171450" indent="-171450">
                        <a:buFont typeface="Arial" panose="020B0604020202020204" pitchFamily="34" charset="0"/>
                        <a:buChar char="•"/>
                      </a:pPr>
                      <a:r>
                        <a:rPr lang="en-US" sz="1100" dirty="0"/>
                        <a:t>Goal-oriented</a:t>
                      </a:r>
                    </a:p>
                    <a:p>
                      <a:pPr marL="171450" indent="-171450">
                        <a:buFont typeface="Arial" panose="020B0604020202020204" pitchFamily="34" charset="0"/>
                        <a:buChar char="•"/>
                      </a:pPr>
                      <a:r>
                        <a:rPr lang="en-US" sz="1100" dirty="0"/>
                        <a:t>Identities drawn from work</a:t>
                      </a:r>
                    </a:p>
                  </a:txBody>
                  <a:tcPr marL="82268" marR="82268" marT="41134" marB="41134"/>
                </a:tc>
                <a:tc>
                  <a:txBody>
                    <a:bodyPr/>
                    <a:lstStyle/>
                    <a:p>
                      <a:pPr marL="171450" indent="-171450">
                        <a:buFont typeface="Arial" panose="020B0604020202020204" pitchFamily="34" charset="0"/>
                        <a:buChar char="•"/>
                      </a:pPr>
                      <a:r>
                        <a:rPr lang="en-US" sz="1100" dirty="0"/>
                        <a:t>Compensation</a:t>
                      </a:r>
                    </a:p>
                    <a:p>
                      <a:pPr marL="171450" indent="-171450">
                        <a:buFont typeface="Arial" panose="020B0604020202020204" pitchFamily="34" charset="0"/>
                        <a:buChar char="•"/>
                      </a:pPr>
                      <a:r>
                        <a:rPr lang="en-US" sz="1100" dirty="0"/>
                        <a:t>Promotions</a:t>
                      </a:r>
                    </a:p>
                    <a:p>
                      <a:pPr marL="171450" indent="-171450">
                        <a:buFont typeface="Arial" panose="020B0604020202020204" pitchFamily="34" charset="0"/>
                        <a:buChar char="•"/>
                      </a:pPr>
                      <a:r>
                        <a:rPr lang="en-US" sz="1100" dirty="0"/>
                        <a:t>Recognition</a:t>
                      </a:r>
                    </a:p>
                    <a:p>
                      <a:pPr marL="171450" indent="-171450">
                        <a:buFont typeface="Arial" panose="020B0604020202020204" pitchFamily="34" charset="0"/>
                        <a:buChar char="•"/>
                      </a:pPr>
                      <a:r>
                        <a:rPr lang="en-US" sz="1100" dirty="0"/>
                        <a:t>Retirement funding</a:t>
                      </a:r>
                    </a:p>
                  </a:txBody>
                  <a:tcPr marL="82268" marR="82268" marT="41134" marB="41134"/>
                </a:tc>
                <a:tc>
                  <a:txBody>
                    <a:bodyPr/>
                    <a:lstStyle/>
                    <a:p>
                      <a:pPr marL="171450" indent="-171450">
                        <a:buFont typeface="Arial" panose="020B0604020202020204" pitchFamily="34" charset="0"/>
                        <a:buChar char="•"/>
                      </a:pPr>
                      <a:r>
                        <a:rPr lang="en-US" sz="1100" dirty="0"/>
                        <a:t>Expertise being recognized and valued</a:t>
                      </a:r>
                    </a:p>
                    <a:p>
                      <a:pPr marL="171450" indent="-171450">
                        <a:buFont typeface="Arial" panose="020B0604020202020204" pitchFamily="34" charset="0"/>
                        <a:buChar char="•"/>
                      </a:pPr>
                      <a:r>
                        <a:rPr lang="en-US" sz="1100" dirty="0"/>
                        <a:t>Titles</a:t>
                      </a:r>
                    </a:p>
                  </a:txBody>
                  <a:tcPr marL="82268" marR="82268" marT="41134" marB="41134"/>
                </a:tc>
                <a:tc>
                  <a:txBody>
                    <a:bodyPr/>
                    <a:lstStyle/>
                    <a:p>
                      <a:pPr marL="171450" indent="-171450">
                        <a:buFont typeface="Arial" panose="020B0604020202020204" pitchFamily="34" charset="0"/>
                        <a:buChar char="•"/>
                      </a:pPr>
                      <a:r>
                        <a:rPr lang="en-US" sz="1100" dirty="0"/>
                        <a:t>Compensation</a:t>
                      </a:r>
                    </a:p>
                    <a:p>
                      <a:pPr marL="171450" indent="-171450">
                        <a:buFont typeface="Arial" panose="020B0604020202020204" pitchFamily="34" charset="0"/>
                        <a:buChar char="•"/>
                      </a:pPr>
                      <a:r>
                        <a:rPr lang="en-US" sz="1100" dirty="0"/>
                        <a:t>Occasional feedback</a:t>
                      </a:r>
                    </a:p>
                    <a:p>
                      <a:pPr marL="171450" indent="-171450">
                        <a:buFont typeface="Arial" panose="020B0604020202020204" pitchFamily="34" charset="0"/>
                        <a:buChar char="•"/>
                      </a:pPr>
                      <a:r>
                        <a:rPr lang="en-US" sz="1100" dirty="0"/>
                        <a:t>Authority</a:t>
                      </a:r>
                    </a:p>
                    <a:p>
                      <a:pPr marL="171450" indent="-171450">
                        <a:buFont typeface="Arial" panose="020B0604020202020204" pitchFamily="34" charset="0"/>
                        <a:buChar char="•"/>
                      </a:pPr>
                      <a:r>
                        <a:rPr lang="en-US" sz="1100" dirty="0"/>
                        <a:t>Perks</a:t>
                      </a:r>
                    </a:p>
                  </a:txBody>
                  <a:tcPr marL="82268" marR="82268" marT="41134" marB="41134"/>
                </a:tc>
                <a:extLst>
                  <a:ext uri="{0D108BD9-81ED-4DB2-BD59-A6C34878D82A}">
                    <a16:rowId xmlns:a16="http://schemas.microsoft.com/office/drawing/2014/main" val="2091104490"/>
                  </a:ext>
                </a:extLst>
              </a:tr>
            </a:tbl>
          </a:graphicData>
        </a:graphic>
      </p:graphicFrame>
    </p:spTree>
    <p:extLst>
      <p:ext uri="{BB962C8B-B14F-4D97-AF65-F5344CB8AC3E}">
        <p14:creationId xmlns:p14="http://schemas.microsoft.com/office/powerpoint/2010/main" val="1102781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87DE6-CF11-46F7-85A4-D74C9465A0D9}"/>
              </a:ext>
            </a:extLst>
          </p:cNvPr>
          <p:cNvSpPr>
            <a:spLocks noGrp="1"/>
          </p:cNvSpPr>
          <p:nvPr>
            <p:ph type="title"/>
          </p:nvPr>
        </p:nvSpPr>
        <p:spPr>
          <a:xfrm>
            <a:off x="5894577" y="957695"/>
            <a:ext cx="2620772" cy="4930246"/>
          </a:xfrm>
        </p:spPr>
        <p:txBody>
          <a:bodyPr>
            <a:normAutofit/>
          </a:bodyPr>
          <a:lstStyle/>
          <a:p>
            <a:pPr algn="r"/>
            <a:r>
              <a:rPr lang="en-US">
                <a:solidFill>
                  <a:schemeClr val="accent1"/>
                </a:solidFill>
              </a:rPr>
              <a:t>Working With People, Building Relationships and Managing Risks: </a:t>
            </a:r>
            <a:br>
              <a:rPr lang="en-US">
                <a:solidFill>
                  <a:schemeClr val="accent1"/>
                </a:solidFill>
              </a:rPr>
            </a:br>
            <a:endParaRPr lang="en-US">
              <a:solidFill>
                <a:schemeClr val="accent1"/>
              </a:solidFill>
            </a:endParaRPr>
          </a:p>
        </p:txBody>
      </p:sp>
      <p:sp>
        <p:nvSpPr>
          <p:cNvPr id="3" name="Content Placeholder 2">
            <a:extLst>
              <a:ext uri="{FF2B5EF4-FFF2-40B4-BE49-F238E27FC236}">
                <a16:creationId xmlns:a16="http://schemas.microsoft.com/office/drawing/2014/main" id="{4F31CB70-57CB-40D5-BEE7-2C3500B029AC}"/>
              </a:ext>
            </a:extLst>
          </p:cNvPr>
          <p:cNvSpPr>
            <a:spLocks noGrp="1"/>
          </p:cNvSpPr>
          <p:nvPr>
            <p:ph idx="1"/>
          </p:nvPr>
        </p:nvSpPr>
        <p:spPr>
          <a:xfrm>
            <a:off x="642949" y="963877"/>
            <a:ext cx="4783327" cy="4930246"/>
          </a:xfrm>
        </p:spPr>
        <p:txBody>
          <a:bodyPr anchor="ctr">
            <a:normAutofit/>
          </a:bodyPr>
          <a:lstStyle/>
          <a:p>
            <a:pPr marL="0" indent="0">
              <a:buNone/>
            </a:pPr>
            <a:r>
              <a:rPr lang="en-US" sz="2100" b="1"/>
              <a:t>Managing Remote Employees</a:t>
            </a:r>
            <a:br>
              <a:rPr lang="en-US" sz="2100" b="1"/>
            </a:br>
            <a:r>
              <a:rPr lang="en-US" sz="2100" b="1"/>
              <a:t>Expectations </a:t>
            </a:r>
          </a:p>
          <a:p>
            <a:r>
              <a:rPr lang="en-US" sz="2100"/>
              <a:t>Performance Goals</a:t>
            </a:r>
          </a:p>
          <a:p>
            <a:r>
              <a:rPr lang="en-US" sz="2100"/>
              <a:t>Reporting requirements</a:t>
            </a:r>
          </a:p>
          <a:p>
            <a:r>
              <a:rPr lang="en-US" sz="2100"/>
              <a:t>Availability – theirs and yours</a:t>
            </a:r>
          </a:p>
          <a:p>
            <a:r>
              <a:rPr lang="en-US" sz="2100"/>
              <a:t>Response times – theirs and yours</a:t>
            </a:r>
          </a:p>
          <a:p>
            <a:r>
              <a:rPr lang="en-US" sz="2100"/>
              <a:t>Work hours per week</a:t>
            </a:r>
          </a:p>
        </p:txBody>
      </p:sp>
      <p:cxnSp>
        <p:nvCxnSpPr>
          <p:cNvPr id="30" name="Straight Connector 2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183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9B8D4-2FE9-4302-A7C0-BF0412FAD36E}"/>
              </a:ext>
            </a:extLst>
          </p:cNvPr>
          <p:cNvSpPr>
            <a:spLocks noGrp="1"/>
          </p:cNvSpPr>
          <p:nvPr>
            <p:ph type="title"/>
          </p:nvPr>
        </p:nvSpPr>
        <p:spPr>
          <a:xfrm>
            <a:off x="628650" y="963877"/>
            <a:ext cx="2620771" cy="4930246"/>
          </a:xfrm>
        </p:spPr>
        <p:txBody>
          <a:bodyPr>
            <a:normAutofit/>
          </a:bodyPr>
          <a:lstStyle/>
          <a:p>
            <a:pPr algn="r">
              <a:lnSpc>
                <a:spcPct val="90000"/>
              </a:lnSpc>
            </a:pPr>
            <a:r>
              <a:rPr lang="en-US">
                <a:solidFill>
                  <a:schemeClr val="accent1"/>
                </a:solidFill>
              </a:rPr>
              <a:t>Managing Remote Employees</a:t>
            </a:r>
            <a:br>
              <a:rPr lang="en-US">
                <a:solidFill>
                  <a:schemeClr val="accent1"/>
                </a:solidFill>
              </a:rPr>
            </a:br>
            <a:r>
              <a:rPr lang="en-US">
                <a:solidFill>
                  <a:schemeClr val="accent1"/>
                </a:solidFill>
              </a:rPr>
              <a:t>Expectations </a:t>
            </a:r>
            <a:br>
              <a:rPr lang="en-US">
                <a:solidFill>
                  <a:schemeClr val="accent1"/>
                </a:solidFill>
              </a:rPr>
            </a:br>
            <a:r>
              <a:rPr lang="en-US">
                <a:solidFill>
                  <a:schemeClr val="accent1"/>
                </a:solidFill>
              </a:rPr>
              <a:t>Social Media In The Workplace</a:t>
            </a:r>
            <a:br>
              <a:rPr lang="en-US">
                <a:solidFill>
                  <a:schemeClr val="accent1"/>
                </a:solidFill>
              </a:rPr>
            </a:br>
            <a:br>
              <a:rPr lang="en-US">
                <a:solidFill>
                  <a:schemeClr val="accent1"/>
                </a:solidFill>
              </a:rPr>
            </a:br>
            <a:r>
              <a:rPr lang="en-US">
                <a:solidFill>
                  <a:schemeClr val="accent1"/>
                </a:solidFill>
              </a:rPr>
              <a:t>4 Different Aspects of Work-Related Use</a:t>
            </a:r>
          </a:p>
        </p:txBody>
      </p:sp>
      <p:cxnSp>
        <p:nvCxnSpPr>
          <p:cNvPr id="21"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A9D73E-EC7C-438A-B48F-FAA0DDC3C1CF}"/>
              </a:ext>
            </a:extLst>
          </p:cNvPr>
          <p:cNvSpPr>
            <a:spLocks noGrp="1"/>
          </p:cNvSpPr>
          <p:nvPr>
            <p:ph idx="1"/>
          </p:nvPr>
        </p:nvSpPr>
        <p:spPr>
          <a:xfrm>
            <a:off x="3732023" y="963877"/>
            <a:ext cx="4783327" cy="4930246"/>
          </a:xfrm>
        </p:spPr>
        <p:txBody>
          <a:bodyPr anchor="ctr">
            <a:normAutofit/>
          </a:bodyPr>
          <a:lstStyle/>
          <a:p>
            <a:pPr marL="514350" indent="-514350">
              <a:lnSpc>
                <a:spcPct val="90000"/>
              </a:lnSpc>
              <a:buFont typeface="+mj-lt"/>
              <a:buAutoNum type="arabicPeriod"/>
            </a:pPr>
            <a:r>
              <a:rPr lang="en-US" sz="2100" b="1"/>
              <a:t>Official use – statements on behalf of company (PR)</a:t>
            </a:r>
          </a:p>
          <a:p>
            <a:pPr marL="514350" indent="-514350">
              <a:lnSpc>
                <a:spcPct val="90000"/>
              </a:lnSpc>
              <a:buFont typeface="+mj-lt"/>
              <a:buAutoNum type="arabicPeriod"/>
            </a:pPr>
            <a:r>
              <a:rPr lang="en-US" sz="2100" b="1"/>
              <a:t>Professional use at work – social media as part of pursuing the organization’s mission, e.g., research recruiting, etc.</a:t>
            </a:r>
          </a:p>
          <a:p>
            <a:pPr marL="514350" indent="-514350">
              <a:lnSpc>
                <a:spcPct val="90000"/>
              </a:lnSpc>
              <a:buFont typeface="+mj-lt"/>
              <a:buAutoNum type="arabicPeriod"/>
            </a:pPr>
            <a:r>
              <a:rPr lang="en-US" sz="2100" b="1"/>
              <a:t>Personal use at work – accessing personal social media accounts during work hours on employer owned devices</a:t>
            </a:r>
          </a:p>
          <a:p>
            <a:pPr marL="514350" indent="-514350">
              <a:lnSpc>
                <a:spcPct val="90000"/>
              </a:lnSpc>
              <a:buFont typeface="+mj-lt"/>
              <a:buAutoNum type="arabicPeriod"/>
            </a:pPr>
            <a:r>
              <a:rPr lang="en-US" sz="2100" b="1"/>
              <a:t>Personal use on personal time and personal devices – use of a personal nature that does not take place during work hours or on employer’s devices</a:t>
            </a:r>
          </a:p>
        </p:txBody>
      </p:sp>
    </p:spTree>
    <p:extLst>
      <p:ext uri="{BB962C8B-B14F-4D97-AF65-F5344CB8AC3E}">
        <p14:creationId xmlns:p14="http://schemas.microsoft.com/office/powerpoint/2010/main" val="718936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B432-90DC-4781-AD48-D801756D91B1}"/>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Job Descriptions, Performance Appraisals, and Salary Admin.</a:t>
            </a:r>
            <a:br>
              <a:rPr lang="en-US">
                <a:solidFill>
                  <a:schemeClr val="accent1"/>
                </a:solidFill>
              </a:rPr>
            </a:br>
            <a:endParaRPr lang="en-US">
              <a:solidFill>
                <a:schemeClr val="accent1"/>
              </a:solidFill>
            </a:endParaRPr>
          </a:p>
        </p:txBody>
      </p:sp>
      <p:cxnSp>
        <p:nvCxnSpPr>
          <p:cNvPr id="51" name="Straight Connector 5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735E15-F09F-4C12-8530-BFF3F7AC73FA}"/>
              </a:ext>
            </a:extLst>
          </p:cNvPr>
          <p:cNvSpPr>
            <a:spLocks noGrp="1"/>
          </p:cNvSpPr>
          <p:nvPr>
            <p:ph idx="1"/>
          </p:nvPr>
        </p:nvSpPr>
        <p:spPr>
          <a:xfrm>
            <a:off x="3732023" y="963877"/>
            <a:ext cx="4783327" cy="4930246"/>
          </a:xfrm>
        </p:spPr>
        <p:txBody>
          <a:bodyPr anchor="ctr">
            <a:normAutofit/>
          </a:bodyPr>
          <a:lstStyle/>
          <a:p>
            <a:pPr marL="0" indent="0">
              <a:buNone/>
            </a:pPr>
            <a:r>
              <a:rPr lang="en-US" sz="2100"/>
              <a:t>Writing Job Descriptions</a:t>
            </a:r>
            <a:br>
              <a:rPr lang="en-US" sz="2100"/>
            </a:br>
            <a:r>
              <a:rPr lang="en-US" sz="2100" u="sng"/>
              <a:t>3 Tiers</a:t>
            </a:r>
          </a:p>
          <a:p>
            <a:pPr marL="514350" indent="-514350">
              <a:buFont typeface="+mj-lt"/>
              <a:buAutoNum type="arabicPeriod"/>
            </a:pPr>
            <a:r>
              <a:rPr lang="en-US" sz="2100"/>
              <a:t>Technical skills and knowledge</a:t>
            </a:r>
          </a:p>
          <a:p>
            <a:pPr marL="514350" indent="-514350">
              <a:buFont typeface="+mj-lt"/>
              <a:buAutoNum type="arabicPeriod"/>
            </a:pPr>
            <a:r>
              <a:rPr lang="en-US" sz="2100"/>
              <a:t>Behaviors</a:t>
            </a:r>
          </a:p>
          <a:p>
            <a:pPr marL="514350" indent="-514350">
              <a:buFont typeface="+mj-lt"/>
              <a:buAutoNum type="arabicPeriod"/>
            </a:pPr>
            <a:r>
              <a:rPr lang="en-US" sz="2100"/>
              <a:t>Interpersonal skills</a:t>
            </a:r>
          </a:p>
        </p:txBody>
      </p:sp>
    </p:spTree>
    <p:extLst>
      <p:ext uri="{BB962C8B-B14F-4D97-AF65-F5344CB8AC3E}">
        <p14:creationId xmlns:p14="http://schemas.microsoft.com/office/powerpoint/2010/main" val="537112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3337098"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530" y="702944"/>
            <a:ext cx="4026994"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81F9D0-EFF2-4644-A2F6-2C47D1FE3FCB}"/>
              </a:ext>
            </a:extLst>
          </p:cNvPr>
          <p:cNvSpPr>
            <a:spLocks noGrp="1"/>
          </p:cNvSpPr>
          <p:nvPr>
            <p:ph type="title"/>
          </p:nvPr>
        </p:nvSpPr>
        <p:spPr>
          <a:xfrm>
            <a:off x="762603" y="1345958"/>
            <a:ext cx="3144897" cy="4166085"/>
          </a:xfrm>
        </p:spPr>
        <p:txBody>
          <a:bodyPr>
            <a:normAutofit/>
          </a:bodyPr>
          <a:lstStyle/>
          <a:p>
            <a:pPr>
              <a:lnSpc>
                <a:spcPct val="90000"/>
              </a:lnSpc>
            </a:pPr>
            <a:br>
              <a:rPr lang="en-US" sz="2800" dirty="0"/>
            </a:br>
            <a:r>
              <a:rPr lang="en-US" sz="2800" dirty="0"/>
              <a:t>Job Descriptions, Performance Appraisals, and Salary Admin.</a:t>
            </a:r>
            <a:br>
              <a:rPr lang="en-US" sz="2800" dirty="0"/>
            </a:br>
            <a:r>
              <a:rPr lang="en-US" sz="2800" dirty="0"/>
              <a:t>Doing Performance Appraisals</a:t>
            </a:r>
            <a:br>
              <a:rPr lang="en-US" sz="2800" dirty="0"/>
            </a:br>
            <a:endParaRPr lang="en-US" sz="2800" dirty="0"/>
          </a:p>
        </p:txBody>
      </p:sp>
      <p:grpSp>
        <p:nvGrpSpPr>
          <p:cNvPr id="43"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147" y="3048506"/>
            <a:ext cx="472714"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2A9334E7-8DD7-4A1D-9DA9-CE2C9D64012C}"/>
              </a:ext>
            </a:extLst>
          </p:cNvPr>
          <p:cNvSpPr>
            <a:spLocks noGrp="1"/>
          </p:cNvSpPr>
          <p:nvPr>
            <p:ph idx="1"/>
          </p:nvPr>
        </p:nvSpPr>
        <p:spPr>
          <a:xfrm>
            <a:off x="4672300" y="750307"/>
            <a:ext cx="4026995" cy="5357387"/>
          </a:xfrm>
        </p:spPr>
        <p:txBody>
          <a:bodyPr anchor="ctr">
            <a:normAutofit/>
          </a:bodyPr>
          <a:lstStyle/>
          <a:p>
            <a:pPr marL="0" indent="0">
              <a:lnSpc>
                <a:spcPct val="90000"/>
              </a:lnSpc>
              <a:buNone/>
            </a:pPr>
            <a:r>
              <a:rPr lang="en-US" sz="1900" dirty="0"/>
              <a:t>Manager’s Responsibilities</a:t>
            </a:r>
          </a:p>
          <a:p>
            <a:pPr>
              <a:lnSpc>
                <a:spcPct val="90000"/>
              </a:lnSpc>
            </a:pPr>
            <a:r>
              <a:rPr lang="en-US" sz="1900" dirty="0"/>
              <a:t>Set goals and objectives so employees know what is expected of them</a:t>
            </a:r>
          </a:p>
          <a:p>
            <a:pPr>
              <a:lnSpc>
                <a:spcPct val="90000"/>
              </a:lnSpc>
            </a:pPr>
            <a:r>
              <a:rPr lang="en-US" sz="1900" dirty="0"/>
              <a:t>Provide training and coaching to help employees succeed</a:t>
            </a:r>
          </a:p>
          <a:p>
            <a:pPr>
              <a:lnSpc>
                <a:spcPct val="90000"/>
              </a:lnSpc>
            </a:pPr>
            <a:r>
              <a:rPr lang="en-US" sz="1900" dirty="0"/>
              <a:t>Provide ongoing feedback on performance</a:t>
            </a:r>
          </a:p>
          <a:p>
            <a:pPr>
              <a:lnSpc>
                <a:spcPct val="90000"/>
              </a:lnSpc>
            </a:pPr>
            <a:r>
              <a:rPr lang="en-US" sz="1900" dirty="0"/>
              <a:t>Prepare the paperwork for review</a:t>
            </a:r>
          </a:p>
          <a:p>
            <a:pPr>
              <a:lnSpc>
                <a:spcPct val="90000"/>
              </a:lnSpc>
            </a:pPr>
            <a:r>
              <a:rPr lang="en-US" sz="1900" dirty="0"/>
              <a:t>Conduct the review in a timely manner</a:t>
            </a:r>
          </a:p>
          <a:p>
            <a:pPr>
              <a:lnSpc>
                <a:spcPct val="90000"/>
              </a:lnSpc>
            </a:pPr>
            <a:r>
              <a:rPr lang="en-US" sz="1900" dirty="0"/>
              <a:t>Understand and communicate the review importance</a:t>
            </a:r>
          </a:p>
          <a:p>
            <a:pPr>
              <a:lnSpc>
                <a:spcPct val="90000"/>
              </a:lnSpc>
            </a:pPr>
            <a:r>
              <a:rPr lang="en-US" sz="1900" dirty="0"/>
              <a:t>Be thorough and base review on the employee’s performance, not on your own attitude</a:t>
            </a:r>
          </a:p>
        </p:txBody>
      </p:sp>
    </p:spTree>
    <p:extLst>
      <p:ext uri="{BB962C8B-B14F-4D97-AF65-F5344CB8AC3E}">
        <p14:creationId xmlns:p14="http://schemas.microsoft.com/office/powerpoint/2010/main" val="173247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85F0-8B4A-452A-9EF4-6AB67C40D623}"/>
              </a:ext>
            </a:extLst>
          </p:cNvPr>
          <p:cNvSpPr>
            <a:spLocks noGrp="1"/>
          </p:cNvSpPr>
          <p:nvPr>
            <p:ph type="title"/>
          </p:nvPr>
        </p:nvSpPr>
        <p:spPr>
          <a:xfrm>
            <a:off x="628650" y="365125"/>
            <a:ext cx="7886700" cy="1325563"/>
          </a:xfrm>
        </p:spPr>
        <p:txBody>
          <a:bodyPr>
            <a:normAutofit/>
          </a:bodyPr>
          <a:lstStyle/>
          <a:p>
            <a:r>
              <a:rPr lang="en-US" dirty="0"/>
              <a:t>So You’re Going To Manage People</a:t>
            </a:r>
            <a:br>
              <a:rPr lang="en-US" dirty="0"/>
            </a:br>
            <a:r>
              <a:rPr lang="en-US" dirty="0"/>
              <a:t>Starting Out</a:t>
            </a:r>
          </a:p>
        </p:txBody>
      </p:sp>
      <p:graphicFrame>
        <p:nvGraphicFramePr>
          <p:cNvPr id="21" name="Content Placeholder 2">
            <a:extLst>
              <a:ext uri="{FF2B5EF4-FFF2-40B4-BE49-F238E27FC236}">
                <a16:creationId xmlns:a16="http://schemas.microsoft.com/office/drawing/2014/main" id="{58431B08-9D0B-4AA7-A726-43581006ABFC}"/>
              </a:ext>
            </a:extLst>
          </p:cNvPr>
          <p:cNvGraphicFramePr>
            <a:graphicFrameLocks noGrp="1"/>
          </p:cNvGraphicFramePr>
          <p:nvPr>
            <p:ph idx="1"/>
            <p:extLst>
              <p:ext uri="{D42A27DB-BD31-4B8C-83A1-F6EECF244321}">
                <p14:modId xmlns:p14="http://schemas.microsoft.com/office/powerpoint/2010/main" val="19757073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1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76FB1D-4C0D-4171-A7C9-F4330560715A}"/>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Job Descriptions, Performance Appraisals, and Salary Admin.</a:t>
            </a:r>
            <a:br>
              <a:rPr lang="en-US" dirty="0">
                <a:solidFill>
                  <a:schemeClr val="accent1"/>
                </a:solidFill>
              </a:rPr>
            </a:br>
            <a:r>
              <a:rPr lang="en-US" dirty="0">
                <a:solidFill>
                  <a:schemeClr val="accent1"/>
                </a:solidFill>
              </a:rPr>
              <a:t>Doing Performance Appraisals</a:t>
            </a:r>
            <a:br>
              <a:rPr lang="en-US" dirty="0">
                <a:solidFill>
                  <a:schemeClr val="accent1"/>
                </a:solidFill>
              </a:rPr>
            </a:br>
            <a:endParaRPr lang="en-US" dirty="0">
              <a:solidFill>
                <a:schemeClr val="accent1"/>
              </a:solidFill>
            </a:endParaRP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71854E-4E81-4D10-8D9B-4301243B9AA0}"/>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600" b="1" dirty="0"/>
              <a:t>Meeting Agenda</a:t>
            </a:r>
          </a:p>
          <a:p>
            <a:pPr>
              <a:lnSpc>
                <a:spcPct val="90000"/>
              </a:lnSpc>
            </a:pPr>
            <a:r>
              <a:rPr lang="en-US" sz="1600" dirty="0"/>
              <a:t>What areas of this employee’s performance or attitude should you mention?</a:t>
            </a:r>
          </a:p>
          <a:p>
            <a:pPr>
              <a:lnSpc>
                <a:spcPct val="90000"/>
              </a:lnSpc>
            </a:pPr>
            <a:r>
              <a:rPr lang="en-US" sz="1600" dirty="0"/>
              <a:t>What areas are not covered in the performance appraisal?</a:t>
            </a:r>
          </a:p>
          <a:p>
            <a:pPr>
              <a:lnSpc>
                <a:spcPct val="90000"/>
              </a:lnSpc>
            </a:pPr>
            <a:r>
              <a:rPr lang="en-US" sz="1600" dirty="0"/>
              <a:t>What are some items of personal interest about this employee you should bring up?</a:t>
            </a:r>
          </a:p>
          <a:p>
            <a:pPr>
              <a:lnSpc>
                <a:spcPct val="90000"/>
              </a:lnSpc>
            </a:pPr>
            <a:r>
              <a:rPr lang="en-US" sz="1600" dirty="0"/>
              <a:t>What questions should you ask that are likely to generate some conversation and opinions about the work?</a:t>
            </a:r>
          </a:p>
          <a:p>
            <a:pPr>
              <a:lnSpc>
                <a:spcPct val="90000"/>
              </a:lnSpc>
            </a:pPr>
            <a:r>
              <a:rPr lang="en-US" sz="1600" dirty="0"/>
              <a:t>How can you help this employee do a better job?  What are the areas in which this employee will be self-motivated?</a:t>
            </a:r>
          </a:p>
          <a:p>
            <a:pPr>
              <a:lnSpc>
                <a:spcPct val="90000"/>
              </a:lnSpc>
            </a:pPr>
            <a:r>
              <a:rPr lang="en-US" sz="1600" dirty="0"/>
              <a:t>How can you let this employee know he/she is important to you personally, not just for the work performed?</a:t>
            </a:r>
          </a:p>
          <a:p>
            <a:pPr>
              <a:lnSpc>
                <a:spcPct val="90000"/>
              </a:lnSpc>
            </a:pPr>
            <a:r>
              <a:rPr lang="en-US" sz="1600" dirty="0"/>
              <a:t>How does this employee fit in the company’s future plans? Is this person promotable?  What can you do to help him/her?</a:t>
            </a:r>
          </a:p>
          <a:p>
            <a:pPr>
              <a:lnSpc>
                <a:spcPct val="90000"/>
              </a:lnSpc>
            </a:pPr>
            <a:endParaRPr lang="en-US" sz="1600" dirty="0"/>
          </a:p>
        </p:txBody>
      </p:sp>
    </p:spTree>
    <p:extLst>
      <p:ext uri="{BB962C8B-B14F-4D97-AF65-F5344CB8AC3E}">
        <p14:creationId xmlns:p14="http://schemas.microsoft.com/office/powerpoint/2010/main" val="366391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1F9D0-EFF2-4644-A2F6-2C47D1FE3FCB}"/>
              </a:ext>
            </a:extLst>
          </p:cNvPr>
          <p:cNvSpPr>
            <a:spLocks noGrp="1"/>
          </p:cNvSpPr>
          <p:nvPr>
            <p:ph type="title"/>
          </p:nvPr>
        </p:nvSpPr>
        <p:spPr>
          <a:xfrm>
            <a:off x="628650" y="963877"/>
            <a:ext cx="2620771" cy="4930246"/>
          </a:xfrm>
        </p:spPr>
        <p:txBody>
          <a:bodyPr>
            <a:normAutofit/>
          </a:bodyPr>
          <a:lstStyle/>
          <a:p>
            <a:pPr algn="r">
              <a:lnSpc>
                <a:spcPct val="90000"/>
              </a:lnSpc>
            </a:pPr>
            <a:r>
              <a:rPr lang="en-US">
                <a:solidFill>
                  <a:schemeClr val="accent1"/>
                </a:solidFill>
              </a:rPr>
              <a:t>Job Descriptions, Performance Appraisals, and Salary Admin.</a:t>
            </a:r>
            <a:br>
              <a:rPr lang="en-US">
                <a:solidFill>
                  <a:schemeClr val="accent1"/>
                </a:solidFill>
              </a:rPr>
            </a:br>
            <a:br>
              <a:rPr lang="en-US">
                <a:solidFill>
                  <a:schemeClr val="accent1"/>
                </a:solidFill>
              </a:rPr>
            </a:br>
            <a:r>
              <a:rPr lang="en-US">
                <a:solidFill>
                  <a:schemeClr val="accent1"/>
                </a:solidFill>
              </a:rPr>
              <a:t>Doing Performance Appraisals</a:t>
            </a:r>
            <a:br>
              <a:rPr lang="en-US">
                <a:solidFill>
                  <a:schemeClr val="accent1"/>
                </a:solidFill>
              </a:rPr>
            </a:br>
            <a:br>
              <a:rPr lang="en-US">
                <a:solidFill>
                  <a:schemeClr val="accent1"/>
                </a:solidFill>
              </a:rPr>
            </a:br>
            <a:endParaRPr lang="en-US">
              <a:solidFill>
                <a:schemeClr val="accent1"/>
              </a:solidFill>
            </a:endParaRPr>
          </a:p>
        </p:txBody>
      </p:sp>
      <p:cxnSp>
        <p:nvCxnSpPr>
          <p:cNvPr id="25" name="Straight Connector 2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9334E7-8DD7-4A1D-9DA9-CE2C9D64012C}"/>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800" u="sng"/>
              <a:t>Post Appraisal Checklist:</a:t>
            </a:r>
          </a:p>
          <a:p>
            <a:pPr>
              <a:lnSpc>
                <a:spcPct val="90000"/>
              </a:lnSpc>
            </a:pPr>
            <a:r>
              <a:rPr lang="en-US" sz="1800"/>
              <a:t>Explained the purpose of the interview</a:t>
            </a:r>
          </a:p>
          <a:p>
            <a:pPr>
              <a:lnSpc>
                <a:spcPct val="90000"/>
              </a:lnSpc>
            </a:pPr>
            <a:r>
              <a:rPr lang="en-US" sz="1800"/>
              <a:t>Found out the employee’s feelings on his/her performance</a:t>
            </a:r>
          </a:p>
          <a:p>
            <a:pPr>
              <a:lnSpc>
                <a:spcPct val="90000"/>
              </a:lnSpc>
            </a:pPr>
            <a:r>
              <a:rPr lang="en-US" sz="1800"/>
              <a:t>Allowed the employee to do a majority of the talking</a:t>
            </a:r>
          </a:p>
          <a:p>
            <a:pPr>
              <a:lnSpc>
                <a:spcPct val="90000"/>
              </a:lnSpc>
            </a:pPr>
            <a:r>
              <a:rPr lang="en-US" sz="1800"/>
              <a:t>Pointed out where the employee is doing well</a:t>
            </a:r>
          </a:p>
          <a:p>
            <a:pPr>
              <a:lnSpc>
                <a:spcPct val="90000"/>
              </a:lnSpc>
            </a:pPr>
            <a:r>
              <a:rPr lang="en-US" sz="1800"/>
              <a:t>Offered suggestions for improving performance and asked the employee for suggestions</a:t>
            </a:r>
          </a:p>
          <a:p>
            <a:pPr>
              <a:lnSpc>
                <a:spcPct val="90000"/>
              </a:lnSpc>
            </a:pPr>
            <a:r>
              <a:rPr lang="en-US" sz="1800"/>
              <a:t>Put the employee at ease by creating a relaxed environment</a:t>
            </a:r>
          </a:p>
          <a:p>
            <a:pPr>
              <a:lnSpc>
                <a:spcPct val="90000"/>
              </a:lnSpc>
            </a:pPr>
            <a:r>
              <a:rPr lang="en-US" sz="1800"/>
              <a:t>Agreed on action plans for improving performance (if necessary)</a:t>
            </a:r>
          </a:p>
          <a:p>
            <a:pPr>
              <a:lnSpc>
                <a:spcPct val="90000"/>
              </a:lnSpc>
            </a:pPr>
            <a:r>
              <a:rPr lang="en-US" sz="1800"/>
              <a:t>Set a time frame for improving performance (if necessary)</a:t>
            </a:r>
          </a:p>
        </p:txBody>
      </p:sp>
    </p:spTree>
    <p:extLst>
      <p:ext uri="{BB962C8B-B14F-4D97-AF65-F5344CB8AC3E}">
        <p14:creationId xmlns:p14="http://schemas.microsoft.com/office/powerpoint/2010/main" val="465217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C470F-3205-4372-8616-82E4B3B9B38D}"/>
              </a:ext>
            </a:extLst>
          </p:cNvPr>
          <p:cNvSpPr>
            <a:spLocks noGrp="1"/>
          </p:cNvSpPr>
          <p:nvPr>
            <p:ph type="title"/>
          </p:nvPr>
        </p:nvSpPr>
        <p:spPr>
          <a:xfrm>
            <a:off x="5894577" y="957695"/>
            <a:ext cx="2620772" cy="4930246"/>
          </a:xfrm>
        </p:spPr>
        <p:txBody>
          <a:bodyPr>
            <a:normAutofit/>
          </a:bodyPr>
          <a:lstStyle/>
          <a:p>
            <a:pPr algn="r"/>
            <a:br>
              <a:rPr lang="en-US">
                <a:solidFill>
                  <a:schemeClr val="accent1"/>
                </a:solidFill>
              </a:rPr>
            </a:br>
            <a:r>
              <a:rPr lang="en-US">
                <a:solidFill>
                  <a:schemeClr val="accent1"/>
                </a:solidFill>
              </a:rPr>
              <a:t>Job Descriptions, Performance Appraisals, and Salary Admin.</a:t>
            </a:r>
            <a:br>
              <a:rPr lang="en-US">
                <a:solidFill>
                  <a:schemeClr val="accent1"/>
                </a:solidFill>
              </a:rPr>
            </a:br>
            <a:br>
              <a:rPr lang="en-US">
                <a:solidFill>
                  <a:schemeClr val="accent1"/>
                </a:solidFill>
              </a:rPr>
            </a:br>
            <a:r>
              <a:rPr lang="en-US">
                <a:solidFill>
                  <a:schemeClr val="accent1"/>
                </a:solidFill>
              </a:rPr>
              <a:t>Talent Management Matrix Process</a:t>
            </a:r>
          </a:p>
        </p:txBody>
      </p:sp>
      <p:sp>
        <p:nvSpPr>
          <p:cNvPr id="3" name="Content Placeholder 2">
            <a:extLst>
              <a:ext uri="{FF2B5EF4-FFF2-40B4-BE49-F238E27FC236}">
                <a16:creationId xmlns:a16="http://schemas.microsoft.com/office/drawing/2014/main" id="{6C7E91A9-96DC-4E80-AD94-E86439AE2FD9}"/>
              </a:ext>
            </a:extLst>
          </p:cNvPr>
          <p:cNvSpPr>
            <a:spLocks noGrp="1"/>
          </p:cNvSpPr>
          <p:nvPr>
            <p:ph idx="1"/>
          </p:nvPr>
        </p:nvSpPr>
        <p:spPr>
          <a:xfrm>
            <a:off x="642949" y="963877"/>
            <a:ext cx="4783327" cy="4930246"/>
          </a:xfrm>
        </p:spPr>
        <p:txBody>
          <a:bodyPr anchor="ctr">
            <a:normAutofit/>
          </a:bodyPr>
          <a:lstStyle/>
          <a:p>
            <a:r>
              <a:rPr lang="en-US" sz="2100"/>
              <a:t>Identify planning time horizon</a:t>
            </a:r>
          </a:p>
          <a:p>
            <a:r>
              <a:rPr lang="en-US" sz="2100"/>
              <a:t>List each member of your team</a:t>
            </a:r>
          </a:p>
          <a:p>
            <a:r>
              <a:rPr lang="en-US" sz="2100"/>
              <a:t>List the person’s current capabilities</a:t>
            </a:r>
          </a:p>
          <a:p>
            <a:r>
              <a:rPr lang="en-US" sz="2100"/>
              <a:t>List their required future capabilities</a:t>
            </a:r>
          </a:p>
          <a:p>
            <a:r>
              <a:rPr lang="en-US" sz="2100"/>
              <a:t>Identify missing capabilities</a:t>
            </a:r>
          </a:p>
          <a:p>
            <a:r>
              <a:rPr lang="en-US" sz="2100"/>
              <a:t>Establish actions to develop missing capabilities</a:t>
            </a:r>
          </a:p>
          <a:p>
            <a:r>
              <a:rPr lang="en-US" sz="2100"/>
              <a:t>Assess whether or not individual has a realistic chance of acquiring missing capabilities</a:t>
            </a:r>
          </a:p>
          <a:p>
            <a:endParaRPr lang="en-US" sz="2100"/>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51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0778A-8E2D-4A59-B56B-792C2438F766}"/>
              </a:ext>
            </a:extLst>
          </p:cNvPr>
          <p:cNvSpPr>
            <a:spLocks noGrp="1"/>
          </p:cNvSpPr>
          <p:nvPr>
            <p:ph type="title"/>
          </p:nvPr>
        </p:nvSpPr>
        <p:spPr>
          <a:xfrm>
            <a:off x="874987" y="1332952"/>
            <a:ext cx="2945174" cy="3921176"/>
          </a:xfrm>
        </p:spPr>
        <p:txBody>
          <a:bodyPr anchor="ctr">
            <a:normAutofit/>
          </a:bodyPr>
          <a:lstStyle/>
          <a:p>
            <a:pPr>
              <a:lnSpc>
                <a:spcPct val="90000"/>
              </a:lnSpc>
            </a:pPr>
            <a:r>
              <a:rPr lang="en-US" sz="3300"/>
              <a:t>Improving and Developing Yourself</a:t>
            </a:r>
            <a:br>
              <a:rPr lang="en-US" sz="3300"/>
            </a:br>
            <a:r>
              <a:rPr lang="en-US" sz="3300"/>
              <a:t>Having Emotional Intelligence</a:t>
            </a:r>
            <a:br>
              <a:rPr lang="en-US" sz="3300"/>
            </a:br>
            <a:endParaRPr lang="en-US" sz="3300"/>
          </a:p>
        </p:txBody>
      </p:sp>
      <p:grpSp>
        <p:nvGrpSpPr>
          <p:cNvPr id="25" name="Group 24">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26"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80CF513-A4F1-4646-A098-A8B8BB47E19E}"/>
              </a:ext>
            </a:extLst>
          </p:cNvPr>
          <p:cNvSpPr>
            <a:spLocks noGrp="1"/>
          </p:cNvSpPr>
          <p:nvPr>
            <p:ph idx="1"/>
          </p:nvPr>
        </p:nvSpPr>
        <p:spPr>
          <a:xfrm>
            <a:off x="4815840" y="499833"/>
            <a:ext cx="3825240" cy="5581226"/>
          </a:xfrm>
        </p:spPr>
        <p:txBody>
          <a:bodyPr anchor="ctr">
            <a:normAutofit/>
          </a:bodyPr>
          <a:lstStyle/>
          <a:p>
            <a:pPr marL="0" indent="0">
              <a:buNone/>
            </a:pPr>
            <a:r>
              <a:rPr lang="en-US" sz="1900" u="sng"/>
              <a:t>Emotional Smarts Questions:</a:t>
            </a:r>
          </a:p>
          <a:p>
            <a:r>
              <a:rPr lang="en-US" sz="1900"/>
              <a:t>Can you walk into a room and sense the mood?</a:t>
            </a:r>
          </a:p>
          <a:p>
            <a:r>
              <a:rPr lang="en-US" sz="1900"/>
              <a:t>Can you recognize the emotional state of others?</a:t>
            </a:r>
          </a:p>
          <a:p>
            <a:r>
              <a:rPr lang="en-US" sz="1900"/>
              <a:t>Do you know when you are becoming emotional and can you control it if you want?</a:t>
            </a:r>
          </a:p>
          <a:p>
            <a:r>
              <a:rPr lang="en-US" sz="1900"/>
              <a:t>Under stressful and chaotic situations, can you evoke positive emotions in others?</a:t>
            </a:r>
          </a:p>
          <a:p>
            <a:r>
              <a:rPr lang="en-US" sz="1900"/>
              <a:t>Can you and do you express to others how you are feeling and what your emotions are?</a:t>
            </a:r>
          </a:p>
        </p:txBody>
      </p:sp>
    </p:spTree>
    <p:extLst>
      <p:ext uri="{BB962C8B-B14F-4D97-AF65-F5344CB8AC3E}">
        <p14:creationId xmlns:p14="http://schemas.microsoft.com/office/powerpoint/2010/main" val="3984748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0778A-8E2D-4A59-B56B-792C2438F766}"/>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2600" kern="1200">
                <a:solidFill>
                  <a:schemeClr val="tx1"/>
                </a:solidFill>
                <a:latin typeface="+mj-lt"/>
                <a:ea typeface="+mj-ea"/>
                <a:cs typeface="+mj-cs"/>
              </a:rPr>
              <a:t>Improving and Developing Yourself:</a:t>
            </a:r>
            <a:br>
              <a:rPr lang="en-US" sz="2600" kern="1200">
                <a:solidFill>
                  <a:schemeClr val="tx1"/>
                </a:solidFill>
                <a:latin typeface="+mj-lt"/>
                <a:ea typeface="+mj-ea"/>
                <a:cs typeface="+mj-cs"/>
              </a:rPr>
            </a:br>
            <a:br>
              <a:rPr lang="en-US" sz="2600" kern="1200">
                <a:solidFill>
                  <a:schemeClr val="tx1"/>
                </a:solidFill>
                <a:latin typeface="+mj-lt"/>
                <a:ea typeface="+mj-ea"/>
                <a:cs typeface="+mj-cs"/>
              </a:rPr>
            </a:br>
            <a:r>
              <a:rPr lang="en-US" sz="2600" kern="1200">
                <a:solidFill>
                  <a:schemeClr val="tx1"/>
                </a:solidFill>
                <a:latin typeface="+mj-lt"/>
                <a:ea typeface="+mj-ea"/>
                <a:cs typeface="+mj-cs"/>
              </a:rPr>
              <a:t>Having Emotional Intelligence</a:t>
            </a:r>
            <a:br>
              <a:rPr lang="en-US" sz="2600" kern="1200">
                <a:solidFill>
                  <a:schemeClr val="tx1"/>
                </a:solidFill>
                <a:latin typeface="+mj-lt"/>
                <a:ea typeface="+mj-ea"/>
                <a:cs typeface="+mj-cs"/>
              </a:rPr>
            </a:br>
            <a:r>
              <a:rPr lang="en-US" sz="2600" kern="1200">
                <a:solidFill>
                  <a:schemeClr val="tx1"/>
                </a:solidFill>
                <a:latin typeface="+mj-lt"/>
                <a:ea typeface="+mj-ea"/>
                <a:cs typeface="+mj-cs"/>
              </a:rPr>
              <a:t>The EQ Test (rate 1-10 with 10 being highest)</a:t>
            </a:r>
          </a:p>
        </p:txBody>
      </p:sp>
      <p:grpSp>
        <p:nvGrpSpPr>
          <p:cNvPr id="24" name="Group 23">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25"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2217FF0-6D0E-4D23-84BC-B0FE9A608AE3}"/>
              </a:ext>
            </a:extLst>
          </p:cNvPr>
          <p:cNvPicPr>
            <a:picLocks noChangeAspect="1"/>
          </p:cNvPicPr>
          <p:nvPr/>
        </p:nvPicPr>
        <p:blipFill>
          <a:blip r:embed="rId2"/>
          <a:stretch>
            <a:fillRect/>
          </a:stretch>
        </p:blipFill>
        <p:spPr>
          <a:xfrm>
            <a:off x="3484149" y="1134352"/>
            <a:ext cx="5666994" cy="4589295"/>
          </a:xfrm>
          <a:prstGeom prst="rect">
            <a:avLst/>
          </a:prstGeom>
        </p:spPr>
      </p:pic>
      <p:sp>
        <p:nvSpPr>
          <p:cNvPr id="46" name="Rectangle 45">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35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622AEE-7ED0-48D5-9CDD-4CAEA3245C2F}"/>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Improving and Developing Yourself</a:t>
            </a:r>
            <a:br>
              <a:rPr lang="en-US" dirty="0">
                <a:solidFill>
                  <a:schemeClr val="accent1"/>
                </a:solidFill>
              </a:rPr>
            </a:br>
            <a:r>
              <a:rPr lang="en-US" dirty="0">
                <a:solidFill>
                  <a:schemeClr val="accent1"/>
                </a:solidFill>
              </a:rPr>
              <a:t>Developing A Positive Self Image</a:t>
            </a:r>
            <a:br>
              <a:rPr lang="en-US" dirty="0">
                <a:solidFill>
                  <a:schemeClr val="accent1"/>
                </a:solidFill>
              </a:rPr>
            </a:br>
            <a:endParaRPr lang="en-US" dirty="0">
              <a:solidFill>
                <a:schemeClr val="accent1"/>
              </a:solidFill>
            </a:endParaRP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A716D40-33AA-4F3D-8404-CBAA36866E88}"/>
              </a:ext>
            </a:extLst>
          </p:cNvPr>
          <p:cNvSpPr>
            <a:spLocks noGrp="1"/>
          </p:cNvSpPr>
          <p:nvPr>
            <p:ph idx="1"/>
          </p:nvPr>
        </p:nvSpPr>
        <p:spPr>
          <a:xfrm>
            <a:off x="3732023" y="963877"/>
            <a:ext cx="4783327" cy="4930246"/>
          </a:xfrm>
        </p:spPr>
        <p:txBody>
          <a:bodyPr anchor="ctr">
            <a:normAutofit/>
          </a:bodyPr>
          <a:lstStyle/>
          <a:p>
            <a:pPr marL="0" indent="0">
              <a:buNone/>
            </a:pPr>
            <a:r>
              <a:rPr lang="en-US" sz="2100" u="sng" dirty="0"/>
              <a:t>4 Decision Making Methods</a:t>
            </a:r>
          </a:p>
          <a:p>
            <a:r>
              <a:rPr lang="en-US" sz="2100" u="sng" dirty="0"/>
              <a:t>Solo decision-making </a:t>
            </a:r>
            <a:r>
              <a:rPr lang="en-US" sz="2100" dirty="0"/>
              <a:t>– you make the decision yourself</a:t>
            </a:r>
          </a:p>
          <a:p>
            <a:r>
              <a:rPr lang="en-US" sz="2100" u="sng" dirty="0"/>
              <a:t>Participative decision-making </a:t>
            </a:r>
            <a:r>
              <a:rPr lang="en-US" sz="2100" dirty="0"/>
              <a:t>– make decisions with input from your staff</a:t>
            </a:r>
          </a:p>
          <a:p>
            <a:r>
              <a:rPr lang="en-US" sz="2100" u="sng" dirty="0"/>
              <a:t>A delegated decision </a:t>
            </a:r>
            <a:r>
              <a:rPr lang="en-US" sz="2100" dirty="0"/>
              <a:t>– you allow the team to make the decision for you</a:t>
            </a:r>
          </a:p>
          <a:p>
            <a:r>
              <a:rPr lang="en-US" sz="2100" u="sng" dirty="0"/>
              <a:t>An elevated decision </a:t>
            </a:r>
            <a:r>
              <a:rPr lang="en-US" sz="2100" dirty="0"/>
              <a:t>– decision made by someone above you</a:t>
            </a:r>
          </a:p>
          <a:p>
            <a:endParaRPr lang="en-US" sz="2100" dirty="0"/>
          </a:p>
          <a:p>
            <a:pPr marL="0" indent="0">
              <a:buNone/>
            </a:pPr>
            <a:r>
              <a:rPr lang="en-US" sz="2100" dirty="0"/>
              <a:t>Know when to use the right method</a:t>
            </a:r>
          </a:p>
        </p:txBody>
      </p:sp>
    </p:spTree>
    <p:extLst>
      <p:ext uri="{BB962C8B-B14F-4D97-AF65-F5344CB8AC3E}">
        <p14:creationId xmlns:p14="http://schemas.microsoft.com/office/powerpoint/2010/main" val="510974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65C65-163D-4775-B7F9-6F7046D0EFBF}"/>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Improving and Developing Yourself</a:t>
            </a:r>
            <a:br>
              <a:rPr lang="en-US">
                <a:solidFill>
                  <a:schemeClr val="accent1"/>
                </a:solidFill>
              </a:rPr>
            </a:br>
            <a:r>
              <a:rPr lang="en-US">
                <a:solidFill>
                  <a:schemeClr val="accent1"/>
                </a:solidFill>
              </a:rPr>
              <a:t>Managing Your Own Time</a:t>
            </a:r>
            <a:br>
              <a:rPr lang="en-US">
                <a:solidFill>
                  <a:schemeClr val="accent1"/>
                </a:solidFill>
              </a:rPr>
            </a:br>
            <a:endParaRPr lang="en-US">
              <a:solidFill>
                <a:schemeClr val="accent1"/>
              </a:solidFill>
            </a:endParaRP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15D572-9662-46A0-9B0C-F361E267C32E}"/>
              </a:ext>
            </a:extLst>
          </p:cNvPr>
          <p:cNvSpPr>
            <a:spLocks noGrp="1"/>
          </p:cNvSpPr>
          <p:nvPr>
            <p:ph idx="1"/>
          </p:nvPr>
        </p:nvSpPr>
        <p:spPr>
          <a:xfrm>
            <a:off x="3732023" y="963877"/>
            <a:ext cx="4783327" cy="4930246"/>
          </a:xfrm>
        </p:spPr>
        <p:txBody>
          <a:bodyPr anchor="ctr">
            <a:noAutofit/>
          </a:bodyPr>
          <a:lstStyle/>
          <a:p>
            <a:pPr marL="0" indent="0">
              <a:lnSpc>
                <a:spcPct val="90000"/>
              </a:lnSpc>
              <a:buNone/>
            </a:pPr>
            <a:r>
              <a:rPr lang="en-US" sz="1600" b="1" dirty="0"/>
              <a:t>Time Management Tips:</a:t>
            </a:r>
          </a:p>
          <a:p>
            <a:pPr>
              <a:lnSpc>
                <a:spcPct val="90000"/>
              </a:lnSpc>
            </a:pPr>
            <a:r>
              <a:rPr lang="en-US" sz="1600" dirty="0"/>
              <a:t>Recognize we all have the same amount of time – 168 hours per week</a:t>
            </a:r>
          </a:p>
          <a:p>
            <a:pPr>
              <a:lnSpc>
                <a:spcPct val="90000"/>
              </a:lnSpc>
            </a:pPr>
            <a:r>
              <a:rPr lang="en-US" sz="1600" dirty="0"/>
              <a:t>Set deadlines for your projects</a:t>
            </a:r>
          </a:p>
          <a:p>
            <a:pPr>
              <a:lnSpc>
                <a:spcPct val="90000"/>
              </a:lnSpc>
            </a:pPr>
            <a:r>
              <a:rPr lang="en-US" sz="1600" dirty="0"/>
              <a:t>Remember the difference between of something being urgent vs. being important</a:t>
            </a:r>
          </a:p>
          <a:p>
            <a:pPr>
              <a:lnSpc>
                <a:spcPct val="90000"/>
              </a:lnSpc>
            </a:pPr>
            <a:r>
              <a:rPr lang="en-US" sz="1600" dirty="0"/>
              <a:t>Try keeping a weekly record of your time</a:t>
            </a:r>
          </a:p>
          <a:p>
            <a:pPr>
              <a:lnSpc>
                <a:spcPct val="90000"/>
              </a:lnSpc>
            </a:pPr>
            <a:r>
              <a:rPr lang="en-US" sz="1600" dirty="0"/>
              <a:t>Plan your day</a:t>
            </a:r>
          </a:p>
          <a:p>
            <a:pPr>
              <a:lnSpc>
                <a:spcPct val="90000"/>
              </a:lnSpc>
            </a:pPr>
            <a:r>
              <a:rPr lang="en-US" sz="1600" dirty="0"/>
              <a:t>Plan your week</a:t>
            </a:r>
          </a:p>
          <a:p>
            <a:pPr>
              <a:lnSpc>
                <a:spcPct val="90000"/>
              </a:lnSpc>
            </a:pPr>
            <a:r>
              <a:rPr lang="en-US" sz="1600" dirty="0"/>
              <a:t>Follow the 70/30 Rule  - schedule no more than 70% of your day</a:t>
            </a:r>
          </a:p>
          <a:p>
            <a:pPr>
              <a:lnSpc>
                <a:spcPct val="90000"/>
              </a:lnSpc>
            </a:pPr>
            <a:r>
              <a:rPr lang="en-US" sz="1600" dirty="0"/>
              <a:t>Schedule time for sending and returning phone calls, emails, etc.,</a:t>
            </a:r>
          </a:p>
          <a:p>
            <a:pPr>
              <a:lnSpc>
                <a:spcPct val="90000"/>
              </a:lnSpc>
            </a:pPr>
            <a:r>
              <a:rPr lang="en-US" sz="1600" dirty="0"/>
              <a:t>Don’t wait for perfect time for you to be in the mood of working on high priority items</a:t>
            </a:r>
          </a:p>
          <a:p>
            <a:pPr>
              <a:lnSpc>
                <a:spcPct val="90000"/>
              </a:lnSpc>
            </a:pPr>
            <a:r>
              <a:rPr lang="en-US" sz="1600" dirty="0"/>
              <a:t>Reward yourself when you get an A-Priority item completed</a:t>
            </a:r>
          </a:p>
          <a:p>
            <a:pPr>
              <a:lnSpc>
                <a:spcPct val="90000"/>
              </a:lnSpc>
            </a:pPr>
            <a:r>
              <a:rPr lang="en-US" sz="1600" dirty="0"/>
              <a:t>Develop the on-time habit</a:t>
            </a:r>
          </a:p>
          <a:p>
            <a:pPr>
              <a:lnSpc>
                <a:spcPct val="90000"/>
              </a:lnSpc>
            </a:pPr>
            <a:r>
              <a:rPr lang="en-US" sz="1600" dirty="0"/>
              <a:t>Consider working from somewhere where people can’t easily find you when you need to work uninterrupted on an important task</a:t>
            </a:r>
          </a:p>
        </p:txBody>
      </p:sp>
    </p:spTree>
    <p:extLst>
      <p:ext uri="{BB962C8B-B14F-4D97-AF65-F5344CB8AC3E}">
        <p14:creationId xmlns:p14="http://schemas.microsoft.com/office/powerpoint/2010/main" val="3016341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1F875-13F1-4C58-8981-233FCEA8C946}"/>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Improving and Developing Yourself:</a:t>
            </a:r>
            <a:br>
              <a:rPr lang="en-US">
                <a:solidFill>
                  <a:schemeClr val="accent1"/>
                </a:solidFill>
              </a:rPr>
            </a:br>
            <a:r>
              <a:rPr lang="en-US">
                <a:solidFill>
                  <a:schemeClr val="accent1"/>
                </a:solidFill>
              </a:rPr>
              <a:t> </a:t>
            </a:r>
            <a:br>
              <a:rPr lang="en-US">
                <a:solidFill>
                  <a:schemeClr val="accent1"/>
                </a:solidFill>
              </a:rPr>
            </a:br>
            <a:r>
              <a:rPr lang="en-US">
                <a:solidFill>
                  <a:schemeClr val="accent1"/>
                </a:solidFill>
              </a:rPr>
              <a:t>Your Best Friend: Delegation</a:t>
            </a:r>
            <a:br>
              <a:rPr lang="en-US">
                <a:solidFill>
                  <a:schemeClr val="accent1"/>
                </a:solidFill>
              </a:rPr>
            </a:br>
            <a:endParaRPr lang="en-US">
              <a:solidFill>
                <a:schemeClr val="accent1"/>
              </a:solidFill>
            </a:endParaRP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16A644-B4E1-436B-B546-FA01C49245FA}"/>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600" b="1" u="sng" dirty="0"/>
              <a:t>The Delegation Steps</a:t>
            </a:r>
          </a:p>
          <a:p>
            <a:pPr marL="514350" indent="-514350">
              <a:lnSpc>
                <a:spcPct val="90000"/>
              </a:lnSpc>
              <a:buFont typeface="+mj-lt"/>
              <a:buAutoNum type="arabicPeriod"/>
            </a:pPr>
            <a:r>
              <a:rPr lang="en-US" sz="1600" dirty="0"/>
              <a:t>Start off by analyzing which of your current tasks, projects, or jobs you could possibly delegate</a:t>
            </a:r>
          </a:p>
          <a:p>
            <a:pPr marL="514350" indent="-514350">
              <a:lnSpc>
                <a:spcPct val="90000"/>
              </a:lnSpc>
              <a:buFont typeface="+mj-lt"/>
              <a:buAutoNum type="arabicPeriod"/>
            </a:pPr>
            <a:r>
              <a:rPr lang="en-US" sz="1600" dirty="0"/>
              <a:t>Decide to whom you can delegate the task. Consider who would be the most motivated by the opportunity, who has time, who either has the skill level or could acquire the skills, and who has asked for additional responsibilities.</a:t>
            </a:r>
          </a:p>
          <a:p>
            <a:pPr marL="514350" indent="-514350">
              <a:lnSpc>
                <a:spcPct val="90000"/>
              </a:lnSpc>
              <a:buFont typeface="+mj-lt"/>
              <a:buAutoNum type="arabicPeriod"/>
            </a:pPr>
            <a:r>
              <a:rPr lang="en-US" sz="1600" dirty="0"/>
              <a:t>Once you make up your mind, sit down with the employee and describe as many details of the task as possible.  Also point out the benefits of taking on delegation.</a:t>
            </a:r>
          </a:p>
          <a:p>
            <a:pPr marL="514350" indent="-514350">
              <a:lnSpc>
                <a:spcPct val="90000"/>
              </a:lnSpc>
              <a:buFont typeface="+mj-lt"/>
              <a:buAutoNum type="arabicPeriod"/>
            </a:pPr>
            <a:r>
              <a:rPr lang="en-US" sz="1600" dirty="0"/>
              <a:t>Come to agreement on the goal of the task and timeline to be followed.  This is vital and should be in writing.</a:t>
            </a:r>
          </a:p>
          <a:p>
            <a:pPr marL="514350" indent="-514350">
              <a:lnSpc>
                <a:spcPct val="90000"/>
              </a:lnSpc>
              <a:buFont typeface="+mj-lt"/>
              <a:buAutoNum type="arabicPeriod"/>
            </a:pPr>
            <a:r>
              <a:rPr lang="en-US" sz="1600" dirty="0"/>
              <a:t>Finally, discuss how you are going to monitor the employee’s progress.</a:t>
            </a:r>
          </a:p>
        </p:txBody>
      </p:sp>
    </p:spTree>
    <p:extLst>
      <p:ext uri="{BB962C8B-B14F-4D97-AF65-F5344CB8AC3E}">
        <p14:creationId xmlns:p14="http://schemas.microsoft.com/office/powerpoint/2010/main" val="2144714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1183A-5F29-473A-B1BF-ED004F20DD2A}"/>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Improving and Developing Yourself:</a:t>
            </a:r>
            <a:br>
              <a:rPr lang="en-US" dirty="0">
                <a:solidFill>
                  <a:schemeClr val="accent1"/>
                </a:solidFill>
              </a:rPr>
            </a:br>
            <a:br>
              <a:rPr lang="en-US" dirty="0">
                <a:solidFill>
                  <a:schemeClr val="accent1"/>
                </a:solidFill>
              </a:rPr>
            </a:br>
            <a:r>
              <a:rPr lang="en-US" dirty="0">
                <a:solidFill>
                  <a:schemeClr val="accent1"/>
                </a:solidFill>
              </a:rPr>
              <a:t>Managing, Participating In, And Leading Meetings</a:t>
            </a:r>
            <a:br>
              <a:rPr lang="en-US" dirty="0">
                <a:solidFill>
                  <a:schemeClr val="accent1"/>
                </a:solidFill>
              </a:rPr>
            </a:br>
            <a:endParaRPr lang="en-US" dirty="0">
              <a:solidFill>
                <a:schemeClr val="accent1"/>
              </a:solidFill>
            </a:endParaRPr>
          </a:p>
        </p:txBody>
      </p:sp>
      <p:cxnSp>
        <p:nvCxnSpPr>
          <p:cNvPr id="43" name="Straight Connector 4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145EA7-DD7B-4EE2-AE66-E7007E89A808}"/>
              </a:ext>
            </a:extLst>
          </p:cNvPr>
          <p:cNvSpPr>
            <a:spLocks noGrp="1"/>
          </p:cNvSpPr>
          <p:nvPr>
            <p:ph idx="1"/>
          </p:nvPr>
        </p:nvSpPr>
        <p:spPr>
          <a:xfrm>
            <a:off x="3732023" y="963877"/>
            <a:ext cx="4783327" cy="4930246"/>
          </a:xfrm>
        </p:spPr>
        <p:txBody>
          <a:bodyPr anchor="ctr">
            <a:normAutofit/>
          </a:bodyPr>
          <a:lstStyle/>
          <a:p>
            <a:pPr marL="0" indent="0">
              <a:lnSpc>
                <a:spcPct val="90000"/>
              </a:lnSpc>
              <a:buNone/>
            </a:pPr>
            <a:r>
              <a:rPr lang="en-US" sz="1800" b="1" u="sng" dirty="0"/>
              <a:t>Mistake Managers Make </a:t>
            </a:r>
          </a:p>
          <a:p>
            <a:pPr>
              <a:lnSpc>
                <a:spcPct val="90000"/>
              </a:lnSpc>
            </a:pPr>
            <a:r>
              <a:rPr lang="en-US" sz="1800" dirty="0"/>
              <a:t>Having an opinion on every issue</a:t>
            </a:r>
          </a:p>
          <a:p>
            <a:pPr>
              <a:lnSpc>
                <a:spcPct val="90000"/>
              </a:lnSpc>
            </a:pPr>
            <a:r>
              <a:rPr lang="en-US" sz="1800" dirty="0"/>
              <a:t>Remaining silent during the entire meeting</a:t>
            </a:r>
          </a:p>
          <a:p>
            <a:pPr>
              <a:lnSpc>
                <a:spcPct val="90000"/>
              </a:lnSpc>
            </a:pPr>
            <a:r>
              <a:rPr lang="en-US" sz="1800" dirty="0"/>
              <a:t>Saying something uncomplimentary in a meeting about anyone on your staff</a:t>
            </a:r>
          </a:p>
          <a:p>
            <a:pPr>
              <a:lnSpc>
                <a:spcPct val="90000"/>
              </a:lnSpc>
            </a:pPr>
            <a:r>
              <a:rPr lang="en-US" sz="1800" dirty="0"/>
              <a:t>Viewing meetings as a competition with your colleagues at the same level</a:t>
            </a:r>
          </a:p>
          <a:p>
            <a:pPr>
              <a:lnSpc>
                <a:spcPct val="90000"/>
              </a:lnSpc>
            </a:pPr>
            <a:r>
              <a:rPr lang="en-US" sz="1800" dirty="0"/>
              <a:t>Always waiting to see which way the boss is going so your opinions are the same</a:t>
            </a:r>
          </a:p>
          <a:p>
            <a:pPr>
              <a:lnSpc>
                <a:spcPct val="90000"/>
              </a:lnSpc>
            </a:pPr>
            <a:r>
              <a:rPr lang="en-US" sz="1800" dirty="0"/>
              <a:t>Lacking the courage to take a position different than your boss</a:t>
            </a:r>
          </a:p>
          <a:p>
            <a:pPr>
              <a:lnSpc>
                <a:spcPct val="90000"/>
              </a:lnSpc>
            </a:pPr>
            <a:r>
              <a:rPr lang="en-US" sz="1800" dirty="0"/>
              <a:t>Not letting those you outrank speak up before you add your opinion</a:t>
            </a:r>
          </a:p>
          <a:p>
            <a:pPr>
              <a:lnSpc>
                <a:spcPct val="90000"/>
              </a:lnSpc>
            </a:pPr>
            <a:r>
              <a:rPr lang="en-US" sz="1800" dirty="0"/>
              <a:t>Rubber stamping work made by team that supports your own view</a:t>
            </a:r>
          </a:p>
        </p:txBody>
      </p:sp>
    </p:spTree>
    <p:extLst>
      <p:ext uri="{BB962C8B-B14F-4D97-AF65-F5344CB8AC3E}">
        <p14:creationId xmlns:p14="http://schemas.microsoft.com/office/powerpoint/2010/main" val="113253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1183A-5F29-473A-B1BF-ED004F20DD2A}"/>
              </a:ext>
            </a:extLst>
          </p:cNvPr>
          <p:cNvSpPr>
            <a:spLocks noGrp="1"/>
          </p:cNvSpPr>
          <p:nvPr>
            <p:ph type="title"/>
          </p:nvPr>
        </p:nvSpPr>
        <p:spPr>
          <a:xfrm>
            <a:off x="5894577" y="957695"/>
            <a:ext cx="2620772" cy="4930246"/>
          </a:xfrm>
        </p:spPr>
        <p:txBody>
          <a:bodyPr>
            <a:normAutofit/>
          </a:bodyPr>
          <a:lstStyle/>
          <a:p>
            <a:pPr algn="r"/>
            <a:r>
              <a:rPr lang="en-US">
                <a:solidFill>
                  <a:schemeClr val="accent1"/>
                </a:solidFill>
              </a:rPr>
              <a:t>Improving and Developing Yourself:</a:t>
            </a:r>
            <a:br>
              <a:rPr lang="en-US">
                <a:solidFill>
                  <a:schemeClr val="accent1"/>
                </a:solidFill>
              </a:rPr>
            </a:br>
            <a:r>
              <a:rPr lang="en-US">
                <a:solidFill>
                  <a:schemeClr val="accent1"/>
                </a:solidFill>
              </a:rPr>
              <a:t>Managing, Participating In, And Leading Meetings</a:t>
            </a:r>
            <a:br>
              <a:rPr lang="en-US">
                <a:solidFill>
                  <a:schemeClr val="accent1"/>
                </a:solidFill>
              </a:rPr>
            </a:br>
            <a:endParaRPr lang="en-US">
              <a:solidFill>
                <a:schemeClr val="accent1"/>
              </a:solidFill>
            </a:endParaRPr>
          </a:p>
        </p:txBody>
      </p:sp>
      <p:sp>
        <p:nvSpPr>
          <p:cNvPr id="3" name="Content Placeholder 2">
            <a:extLst>
              <a:ext uri="{FF2B5EF4-FFF2-40B4-BE49-F238E27FC236}">
                <a16:creationId xmlns:a16="http://schemas.microsoft.com/office/drawing/2014/main" id="{7D145EA7-DD7B-4EE2-AE66-E7007E89A808}"/>
              </a:ext>
            </a:extLst>
          </p:cNvPr>
          <p:cNvSpPr>
            <a:spLocks noGrp="1"/>
          </p:cNvSpPr>
          <p:nvPr>
            <p:ph idx="1"/>
          </p:nvPr>
        </p:nvSpPr>
        <p:spPr>
          <a:xfrm>
            <a:off x="628651" y="1219200"/>
            <a:ext cx="4783327" cy="4930246"/>
          </a:xfrm>
        </p:spPr>
        <p:txBody>
          <a:bodyPr anchor="ctr">
            <a:noAutofit/>
          </a:bodyPr>
          <a:lstStyle/>
          <a:p>
            <a:pPr marL="0" indent="0">
              <a:lnSpc>
                <a:spcPct val="90000"/>
              </a:lnSpc>
              <a:buNone/>
            </a:pPr>
            <a:r>
              <a:rPr lang="en-US" sz="1500" b="1" u="sng" dirty="0"/>
              <a:t>How To Lead A Meeting</a:t>
            </a:r>
          </a:p>
          <a:p>
            <a:pPr>
              <a:lnSpc>
                <a:spcPct val="90000"/>
              </a:lnSpc>
            </a:pPr>
            <a:r>
              <a:rPr lang="en-US" sz="1500" dirty="0"/>
              <a:t>Circulate an agenda in advance of meeting</a:t>
            </a:r>
          </a:p>
          <a:p>
            <a:pPr>
              <a:lnSpc>
                <a:spcPct val="90000"/>
              </a:lnSpc>
            </a:pPr>
            <a:r>
              <a:rPr lang="en-US" sz="1500" dirty="0"/>
              <a:t>Distribute minutes of previous meeting in advance of meeting</a:t>
            </a:r>
          </a:p>
          <a:p>
            <a:pPr>
              <a:lnSpc>
                <a:spcPct val="90000"/>
              </a:lnSpc>
            </a:pPr>
            <a:r>
              <a:rPr lang="en-US" sz="1500" dirty="0"/>
              <a:t>Have a clear start and stop time</a:t>
            </a:r>
          </a:p>
          <a:p>
            <a:pPr>
              <a:lnSpc>
                <a:spcPct val="90000"/>
              </a:lnSpc>
            </a:pPr>
            <a:r>
              <a:rPr lang="en-US" sz="1500" dirty="0"/>
              <a:t>Keep your cool; don’t let anyone press the panic button</a:t>
            </a:r>
          </a:p>
          <a:p>
            <a:pPr>
              <a:lnSpc>
                <a:spcPct val="90000"/>
              </a:lnSpc>
            </a:pPr>
            <a:r>
              <a:rPr lang="en-US" sz="1500" dirty="0"/>
              <a:t>Be courteous to all meeting participants; Avoid putting people down</a:t>
            </a:r>
          </a:p>
          <a:p>
            <a:pPr>
              <a:lnSpc>
                <a:spcPct val="90000"/>
              </a:lnSpc>
            </a:pPr>
            <a:r>
              <a:rPr lang="en-US" sz="1500" dirty="0"/>
              <a:t>Act as a facilitator, not as a dictator</a:t>
            </a:r>
          </a:p>
          <a:p>
            <a:pPr>
              <a:lnSpc>
                <a:spcPct val="90000"/>
              </a:lnSpc>
            </a:pPr>
            <a:r>
              <a:rPr lang="en-US" sz="1500" dirty="0"/>
              <a:t>Keep to the subject</a:t>
            </a:r>
          </a:p>
          <a:p>
            <a:pPr>
              <a:lnSpc>
                <a:spcPct val="90000"/>
              </a:lnSpc>
            </a:pPr>
            <a:r>
              <a:rPr lang="en-US" sz="1500" dirty="0"/>
              <a:t>Don’t cut people off before they’ve had their say, but don’t allow them to drift away from the subject</a:t>
            </a:r>
          </a:p>
          <a:p>
            <a:pPr>
              <a:lnSpc>
                <a:spcPct val="90000"/>
              </a:lnSpc>
            </a:pPr>
            <a:r>
              <a:rPr lang="en-US" sz="1500" dirty="0"/>
              <a:t>Always deal with the problems at hand</a:t>
            </a:r>
          </a:p>
          <a:p>
            <a:pPr>
              <a:lnSpc>
                <a:spcPct val="90000"/>
              </a:lnSpc>
            </a:pPr>
            <a:r>
              <a:rPr lang="en-US" sz="1500" dirty="0"/>
              <a:t>Don’t allow the same points to be expressed repeatedly</a:t>
            </a:r>
          </a:p>
          <a:p>
            <a:pPr>
              <a:lnSpc>
                <a:spcPct val="90000"/>
              </a:lnSpc>
            </a:pPr>
            <a:r>
              <a:rPr lang="en-US" sz="1500" dirty="0"/>
              <a:t>Don’t get involved in personalities even if others do</a:t>
            </a:r>
          </a:p>
          <a:p>
            <a:pPr>
              <a:lnSpc>
                <a:spcPct val="90000"/>
              </a:lnSpc>
            </a:pPr>
            <a:r>
              <a:rPr lang="en-US" sz="1500" dirty="0"/>
              <a:t>Be better organized than the participants</a:t>
            </a:r>
          </a:p>
          <a:p>
            <a:pPr>
              <a:lnSpc>
                <a:spcPct val="90000"/>
              </a:lnSpc>
            </a:pPr>
            <a:r>
              <a:rPr lang="en-US" sz="1500" dirty="0"/>
              <a:t>Develop thoughtful relationship with others so they come to you with important issue beforehand; avoid unpleasant surprises</a:t>
            </a:r>
          </a:p>
          <a:p>
            <a:pPr>
              <a:lnSpc>
                <a:spcPct val="90000"/>
              </a:lnSpc>
            </a:pPr>
            <a:r>
              <a:rPr lang="en-US" sz="1500" dirty="0"/>
              <a:t>Be fair to everyone, even minority opinions that are unlikely to prevail</a:t>
            </a:r>
          </a:p>
          <a:p>
            <a:pPr>
              <a:lnSpc>
                <a:spcPct val="90000"/>
              </a:lnSpc>
            </a:pPr>
            <a:endParaRPr lang="en-US" sz="1500" dirty="0"/>
          </a:p>
          <a:p>
            <a:pPr>
              <a:lnSpc>
                <a:spcPct val="90000"/>
              </a:lnSpc>
            </a:pPr>
            <a:endParaRPr lang="en-US" sz="1500" dirty="0"/>
          </a:p>
        </p:txBody>
      </p:sp>
      <p:cxnSp>
        <p:nvCxnSpPr>
          <p:cNvPr id="55" name="Straight Connector 5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73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DFC8E0-1546-4ED7-AA44-4A44E2358D51}"/>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So You’re Going To Manage People</a:t>
            </a:r>
            <a:br>
              <a:rPr lang="en-US" dirty="0">
                <a:solidFill>
                  <a:schemeClr val="accent1"/>
                </a:solidFill>
              </a:rPr>
            </a:br>
            <a:r>
              <a:rPr lang="en-US" dirty="0">
                <a:solidFill>
                  <a:schemeClr val="accent1"/>
                </a:solidFill>
              </a:rPr>
              <a:t>Show Your Appreciation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DCDD5A-D6D2-439A-9B8C-20023BB968A9}"/>
              </a:ext>
            </a:extLst>
          </p:cNvPr>
          <p:cNvSpPr>
            <a:spLocks noGrp="1"/>
          </p:cNvSpPr>
          <p:nvPr>
            <p:ph idx="1"/>
          </p:nvPr>
        </p:nvSpPr>
        <p:spPr>
          <a:xfrm>
            <a:off x="3732023" y="963877"/>
            <a:ext cx="4783327" cy="4930246"/>
          </a:xfrm>
        </p:spPr>
        <p:txBody>
          <a:bodyPr anchor="ctr">
            <a:normAutofit/>
          </a:bodyPr>
          <a:lstStyle/>
          <a:p>
            <a:r>
              <a:rPr lang="en-US" sz="2100" b="1" dirty="0"/>
              <a:t>Be Specific </a:t>
            </a:r>
            <a:r>
              <a:rPr lang="en-US" sz="2100" dirty="0"/>
              <a:t>– if managers want certain behaviors repeated, they need to be specific in the type of positive feedback they give.  The more detailed the manager is, the more likely the action or behavior will be repeated</a:t>
            </a:r>
          </a:p>
          <a:p>
            <a:r>
              <a:rPr lang="en-US" sz="2100" b="1" dirty="0"/>
              <a:t>Describe The Impact </a:t>
            </a:r>
            <a:r>
              <a:rPr lang="en-US" sz="2100" dirty="0"/>
              <a:t>-  Let them know their work ties into the bigger picture or the larger scheme of things</a:t>
            </a:r>
          </a:p>
          <a:p>
            <a:r>
              <a:rPr lang="en-US" sz="2100" b="1" dirty="0"/>
              <a:t>Don’t Overdo it </a:t>
            </a:r>
            <a:r>
              <a:rPr lang="en-US" sz="2100" dirty="0"/>
              <a:t>– make sure praise is on target and deserved or it will lose its value</a:t>
            </a:r>
          </a:p>
        </p:txBody>
      </p:sp>
    </p:spTree>
    <p:extLst>
      <p:ext uri="{BB962C8B-B14F-4D97-AF65-F5344CB8AC3E}">
        <p14:creationId xmlns:p14="http://schemas.microsoft.com/office/powerpoint/2010/main" val="313479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1" name="Rectangle 4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4E1183A-5F29-473A-B1BF-ED004F20DD2A}"/>
              </a:ext>
            </a:extLst>
          </p:cNvPr>
          <p:cNvSpPr>
            <a:spLocks noGrp="1"/>
          </p:cNvSpPr>
          <p:nvPr>
            <p:ph type="title"/>
          </p:nvPr>
        </p:nvSpPr>
        <p:spPr>
          <a:xfrm>
            <a:off x="678657" y="2415322"/>
            <a:ext cx="2588798" cy="2399869"/>
          </a:xfrm>
        </p:spPr>
        <p:txBody>
          <a:bodyPr>
            <a:normAutofit/>
          </a:bodyPr>
          <a:lstStyle/>
          <a:p>
            <a:pPr>
              <a:lnSpc>
                <a:spcPct val="90000"/>
              </a:lnSpc>
            </a:pPr>
            <a:r>
              <a:rPr lang="en-US" sz="1900">
                <a:solidFill>
                  <a:srgbClr val="FFFFFF"/>
                </a:solidFill>
              </a:rPr>
              <a:t>Improving and Developing Yourself:</a:t>
            </a:r>
            <a:br>
              <a:rPr lang="en-US" sz="1900">
                <a:solidFill>
                  <a:srgbClr val="FFFFFF"/>
                </a:solidFill>
              </a:rPr>
            </a:br>
            <a:br>
              <a:rPr lang="en-US" sz="1900">
                <a:solidFill>
                  <a:srgbClr val="FFFFFF"/>
                </a:solidFill>
              </a:rPr>
            </a:br>
            <a:r>
              <a:rPr lang="en-US" sz="1900">
                <a:solidFill>
                  <a:srgbClr val="FFFFFF"/>
                </a:solidFill>
              </a:rPr>
              <a:t>Managing, Participating In, And Leading Meetings</a:t>
            </a:r>
            <a:br>
              <a:rPr lang="en-US" sz="1900">
                <a:solidFill>
                  <a:srgbClr val="FFFFFF"/>
                </a:solidFill>
              </a:rPr>
            </a:br>
            <a:endParaRPr lang="en-US" sz="1900">
              <a:solidFill>
                <a:srgbClr val="FFFFFF"/>
              </a:solidFill>
            </a:endParaRPr>
          </a:p>
        </p:txBody>
      </p:sp>
      <p:sp>
        <p:nvSpPr>
          <p:cNvPr id="3" name="Content Placeholder 2">
            <a:extLst>
              <a:ext uri="{FF2B5EF4-FFF2-40B4-BE49-F238E27FC236}">
                <a16:creationId xmlns:a16="http://schemas.microsoft.com/office/drawing/2014/main" id="{7D145EA7-DD7B-4EE2-AE66-E7007E89A808}"/>
              </a:ext>
            </a:extLst>
          </p:cNvPr>
          <p:cNvSpPr>
            <a:spLocks noGrp="1"/>
          </p:cNvSpPr>
          <p:nvPr>
            <p:ph idx="1"/>
          </p:nvPr>
        </p:nvSpPr>
        <p:spPr>
          <a:xfrm>
            <a:off x="3840480" y="804672"/>
            <a:ext cx="4711446" cy="5248656"/>
          </a:xfrm>
        </p:spPr>
        <p:txBody>
          <a:bodyPr anchor="ctr">
            <a:normAutofit lnSpcReduction="10000"/>
          </a:bodyPr>
          <a:lstStyle/>
          <a:p>
            <a:pPr marL="0" indent="0">
              <a:lnSpc>
                <a:spcPct val="90000"/>
              </a:lnSpc>
              <a:buNone/>
            </a:pPr>
            <a:r>
              <a:rPr lang="en-US" sz="1500" b="1" u="sng" dirty="0"/>
              <a:t>Other Meeting tips</a:t>
            </a:r>
          </a:p>
          <a:p>
            <a:pPr>
              <a:lnSpc>
                <a:spcPct val="90000"/>
              </a:lnSpc>
            </a:pPr>
            <a:r>
              <a:rPr lang="en-US" sz="1500" dirty="0"/>
              <a:t>Establish groundrules at the beginning of the meeting</a:t>
            </a:r>
          </a:p>
          <a:p>
            <a:pPr>
              <a:lnSpc>
                <a:spcPct val="90000"/>
              </a:lnSpc>
            </a:pPr>
            <a:r>
              <a:rPr lang="en-US" sz="1500" dirty="0"/>
              <a:t>Ask someone to capture ideas and positions on a white board or flip chart</a:t>
            </a:r>
          </a:p>
          <a:p>
            <a:pPr>
              <a:lnSpc>
                <a:spcPct val="90000"/>
              </a:lnSpc>
            </a:pPr>
            <a:r>
              <a:rPr lang="en-US" sz="1500" dirty="0"/>
              <a:t>When multiple participants express a desire to talk, acknowledge their desire and let them know they will be heard in a certain order</a:t>
            </a:r>
          </a:p>
          <a:p>
            <a:pPr>
              <a:lnSpc>
                <a:spcPct val="90000"/>
              </a:lnSpc>
            </a:pPr>
            <a:r>
              <a:rPr lang="en-US" sz="1500" dirty="0"/>
              <a:t>If discussion becomes just between two participants and doesn’t involve others in attendance encourage them to continue their discussion at another time</a:t>
            </a:r>
          </a:p>
          <a:p>
            <a:pPr>
              <a:lnSpc>
                <a:spcPct val="90000"/>
              </a:lnSpc>
            </a:pPr>
            <a:r>
              <a:rPr lang="en-US" sz="1500" dirty="0"/>
              <a:t>Ask a person before they speak how much time is needed for their comments.  If they exceed this time limit, then gently stop them and ask how much more time they will need</a:t>
            </a:r>
          </a:p>
          <a:p>
            <a:pPr>
              <a:lnSpc>
                <a:spcPct val="90000"/>
              </a:lnSpc>
            </a:pPr>
            <a:r>
              <a:rPr lang="en-US" sz="1500" dirty="0"/>
              <a:t>Spend 5-10 minutes at the end debriefing the meeting</a:t>
            </a:r>
          </a:p>
          <a:p>
            <a:pPr>
              <a:lnSpc>
                <a:spcPct val="90000"/>
              </a:lnSpc>
            </a:pPr>
            <a:r>
              <a:rPr lang="en-US" sz="1500" dirty="0"/>
              <a:t>Have a purpose and goals on top of your agenda</a:t>
            </a:r>
          </a:p>
          <a:p>
            <a:pPr>
              <a:lnSpc>
                <a:spcPct val="90000"/>
              </a:lnSpc>
            </a:pPr>
            <a:r>
              <a:rPr lang="en-US" sz="1500" dirty="0"/>
              <a:t>Only invite individuals who really should be there</a:t>
            </a:r>
          </a:p>
          <a:p>
            <a:pPr>
              <a:lnSpc>
                <a:spcPct val="90000"/>
              </a:lnSpc>
            </a:pPr>
            <a:r>
              <a:rPr lang="en-US" sz="1500" dirty="0"/>
              <a:t>Keep meetings as short as possible</a:t>
            </a:r>
          </a:p>
          <a:p>
            <a:pPr>
              <a:lnSpc>
                <a:spcPct val="90000"/>
              </a:lnSpc>
            </a:pPr>
            <a:r>
              <a:rPr lang="en-US" sz="1500" dirty="0"/>
              <a:t>Prepare a follow-up action plan with action items for different participants</a:t>
            </a:r>
          </a:p>
          <a:p>
            <a:pPr>
              <a:lnSpc>
                <a:spcPct val="90000"/>
              </a:lnSpc>
            </a:pPr>
            <a:r>
              <a:rPr lang="en-US" sz="1500" dirty="0"/>
              <a:t>Schedule meetings reluctantly and pride yourself on making them quick and efficient</a:t>
            </a:r>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1401680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9F26692-F12A-4F9E-9C6D-FABE9A27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19"/>
            <a:ext cx="9144001" cy="684962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1" name="Picture 30">
            <a:extLst>
              <a:ext uri="{FF2B5EF4-FFF2-40B4-BE49-F238E27FC236}">
                <a16:creationId xmlns:a16="http://schemas.microsoft.com/office/drawing/2014/main" id="{19BDF44E-531A-4177-A2D6-2D2310D058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4979"/>
          <a:stretch/>
        </p:blipFill>
        <p:spPr>
          <a:xfrm flipH="1">
            <a:off x="-1" y="1959"/>
            <a:ext cx="9143999" cy="6856041"/>
          </a:xfrm>
          <a:prstGeom prst="rect">
            <a:avLst/>
          </a:prstGeom>
        </p:spPr>
      </p:pic>
      <p:sp>
        <p:nvSpPr>
          <p:cNvPr id="33" name="Freeform: Shape 32">
            <a:extLst>
              <a:ext uri="{FF2B5EF4-FFF2-40B4-BE49-F238E27FC236}">
                <a16:creationId xmlns:a16="http://schemas.microsoft.com/office/drawing/2014/main" id="{6BFB173A-5EF2-43F4-B3BB-6EA1975FA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421" y="-12885"/>
            <a:ext cx="3728825" cy="2211002"/>
          </a:xfrm>
          <a:custGeom>
            <a:avLst/>
            <a:gdLst>
              <a:gd name="connsiteX0" fmla="*/ 34084 w 3801784"/>
              <a:gd name="connsiteY0" fmla="*/ 0 h 2254263"/>
              <a:gd name="connsiteX1" fmla="*/ 3767702 w 3801784"/>
              <a:gd name="connsiteY1" fmla="*/ 0 h 2254263"/>
              <a:gd name="connsiteX2" fmla="*/ 3791970 w 3801784"/>
              <a:gd name="connsiteY2" fmla="*/ 159016 h 2254263"/>
              <a:gd name="connsiteX3" fmla="*/ 3801784 w 3801784"/>
              <a:gd name="connsiteY3" fmla="*/ 353371 h 2254263"/>
              <a:gd name="connsiteX4" fmla="*/ 1900892 w 3801784"/>
              <a:gd name="connsiteY4" fmla="*/ 2254263 h 2254263"/>
              <a:gd name="connsiteX5" fmla="*/ 0 w 3801784"/>
              <a:gd name="connsiteY5" fmla="*/ 353371 h 2254263"/>
              <a:gd name="connsiteX6" fmla="*/ 9815 w 3801784"/>
              <a:gd name="connsiteY6" fmla="*/ 159016 h 22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784" h="2254263">
                <a:moveTo>
                  <a:pt x="34084" y="0"/>
                </a:moveTo>
                <a:lnTo>
                  <a:pt x="3767702" y="0"/>
                </a:lnTo>
                <a:lnTo>
                  <a:pt x="3791970" y="159016"/>
                </a:lnTo>
                <a:cubicBezTo>
                  <a:pt x="3798459" y="222918"/>
                  <a:pt x="3801784" y="287757"/>
                  <a:pt x="3801784" y="353371"/>
                </a:cubicBezTo>
                <a:cubicBezTo>
                  <a:pt x="3801784" y="1403205"/>
                  <a:pt x="2950726" y="2254263"/>
                  <a:pt x="1900892" y="2254263"/>
                </a:cubicBezTo>
                <a:cubicBezTo>
                  <a:pt x="851058" y="2254263"/>
                  <a:pt x="0" y="1403205"/>
                  <a:pt x="0" y="353371"/>
                </a:cubicBezTo>
                <a:cubicBezTo>
                  <a:pt x="0" y="287757"/>
                  <a:pt x="3325" y="222918"/>
                  <a:pt x="9815" y="15901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5" name="Picture 4">
            <a:extLst>
              <a:ext uri="{FF2B5EF4-FFF2-40B4-BE49-F238E27FC236}">
                <a16:creationId xmlns:a16="http://schemas.microsoft.com/office/drawing/2014/main" id="{C575DA16-A66F-4ACF-A7B8-3D5501399CA9}"/>
              </a:ext>
            </a:extLst>
          </p:cNvPr>
          <p:cNvPicPr>
            <a:picLocks noChangeAspect="1"/>
          </p:cNvPicPr>
          <p:nvPr/>
        </p:nvPicPr>
        <p:blipFill>
          <a:blip r:embed="rId3"/>
          <a:stretch>
            <a:fillRect/>
          </a:stretch>
        </p:blipFill>
        <p:spPr>
          <a:xfrm>
            <a:off x="3542713" y="320407"/>
            <a:ext cx="3755533" cy="974993"/>
          </a:xfrm>
          <a:prstGeom prst="rect">
            <a:avLst/>
          </a:prstGeom>
        </p:spPr>
      </p:pic>
      <p:sp>
        <p:nvSpPr>
          <p:cNvPr id="35" name="Freeform 67">
            <a:extLst>
              <a:ext uri="{FF2B5EF4-FFF2-40B4-BE49-F238E27FC236}">
                <a16:creationId xmlns:a16="http://schemas.microsoft.com/office/drawing/2014/main" id="{726FC37F-1DE8-4A19-A1DE-0A2176ED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266" y="2599049"/>
            <a:ext cx="4890734" cy="4258951"/>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 name="Title 1">
            <a:extLst>
              <a:ext uri="{FF2B5EF4-FFF2-40B4-BE49-F238E27FC236}">
                <a16:creationId xmlns:a16="http://schemas.microsoft.com/office/drawing/2014/main" id="{2F7098E4-0D48-4C72-9528-51587D567C37}"/>
              </a:ext>
            </a:extLst>
          </p:cNvPr>
          <p:cNvSpPr>
            <a:spLocks noGrp="1"/>
          </p:cNvSpPr>
          <p:nvPr>
            <p:ph type="title"/>
          </p:nvPr>
        </p:nvSpPr>
        <p:spPr>
          <a:xfrm>
            <a:off x="345135" y="3692520"/>
            <a:ext cx="4459934" cy="1135639"/>
          </a:xfrm>
        </p:spPr>
        <p:txBody>
          <a:bodyPr vert="horz" lIns="91440" tIns="45720" rIns="91440" bIns="45720" rtlCol="0" anchor="t">
            <a:normAutofit/>
          </a:bodyPr>
          <a:lstStyle/>
          <a:p>
            <a:pPr algn="l" defTabSz="914400">
              <a:lnSpc>
                <a:spcPct val="90000"/>
              </a:lnSpc>
            </a:pPr>
            <a:r>
              <a:rPr lang="en-US" sz="2100" kern="1200" dirty="0">
                <a:solidFill>
                  <a:srgbClr val="000000"/>
                </a:solidFill>
                <a:latin typeface="+mj-lt"/>
                <a:ea typeface="+mj-ea"/>
                <a:cs typeface="+mj-cs"/>
              </a:rPr>
              <a:t>The Complete Person</a:t>
            </a:r>
            <a:br>
              <a:rPr lang="en-US" sz="2100" kern="1200" dirty="0">
                <a:solidFill>
                  <a:srgbClr val="000000"/>
                </a:solidFill>
                <a:latin typeface="+mj-lt"/>
                <a:ea typeface="+mj-ea"/>
                <a:cs typeface="+mj-cs"/>
              </a:rPr>
            </a:br>
            <a:r>
              <a:rPr lang="en-US" sz="2100" kern="1200" dirty="0">
                <a:solidFill>
                  <a:srgbClr val="000000"/>
                </a:solidFill>
                <a:latin typeface="+mj-lt"/>
                <a:ea typeface="+mj-ea"/>
                <a:cs typeface="+mj-cs"/>
              </a:rPr>
              <a:t>Coping With Stress</a:t>
            </a:r>
            <a:br>
              <a:rPr lang="en-US" sz="2100" kern="1200" dirty="0">
                <a:solidFill>
                  <a:srgbClr val="000000"/>
                </a:solidFill>
                <a:latin typeface="+mj-lt"/>
                <a:ea typeface="+mj-ea"/>
                <a:cs typeface="+mj-cs"/>
              </a:rPr>
            </a:br>
            <a:r>
              <a:rPr lang="en-US" sz="2100" kern="1200" dirty="0">
                <a:solidFill>
                  <a:srgbClr val="000000"/>
                </a:solidFill>
                <a:latin typeface="+mj-lt"/>
                <a:ea typeface="+mj-ea"/>
                <a:cs typeface="+mj-cs"/>
              </a:rPr>
              <a:t>Typical Work-Related Stressors</a:t>
            </a:r>
          </a:p>
        </p:txBody>
      </p:sp>
      <p:pic>
        <p:nvPicPr>
          <p:cNvPr id="4" name="Picture 3">
            <a:extLst>
              <a:ext uri="{FF2B5EF4-FFF2-40B4-BE49-F238E27FC236}">
                <a16:creationId xmlns:a16="http://schemas.microsoft.com/office/drawing/2014/main" id="{E6A2386F-69C3-4571-8C35-FC69218E3CD7}"/>
              </a:ext>
            </a:extLst>
          </p:cNvPr>
          <p:cNvPicPr>
            <a:picLocks noChangeAspect="1"/>
          </p:cNvPicPr>
          <p:nvPr/>
        </p:nvPicPr>
        <p:blipFill>
          <a:blip r:embed="rId4"/>
          <a:stretch>
            <a:fillRect/>
          </a:stretch>
        </p:blipFill>
        <p:spPr>
          <a:xfrm>
            <a:off x="4982961" y="3767704"/>
            <a:ext cx="3983145" cy="2769888"/>
          </a:xfrm>
          <a:prstGeom prst="rect">
            <a:avLst/>
          </a:prstGeom>
        </p:spPr>
      </p:pic>
    </p:spTree>
    <p:extLst>
      <p:ext uri="{BB962C8B-B14F-4D97-AF65-F5344CB8AC3E}">
        <p14:creationId xmlns:p14="http://schemas.microsoft.com/office/powerpoint/2010/main" val="193149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E54EC-1CF9-4F33-A3DD-E03F3B4D710B}"/>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2900" kern="1200">
                <a:solidFill>
                  <a:schemeClr val="tx1"/>
                </a:solidFill>
                <a:latin typeface="+mj-lt"/>
                <a:ea typeface="+mj-ea"/>
                <a:cs typeface="+mj-cs"/>
              </a:rPr>
              <a:t>The Complete Person:</a:t>
            </a:r>
            <a:br>
              <a:rPr lang="en-US" sz="2900" kern="1200">
                <a:solidFill>
                  <a:schemeClr val="tx1"/>
                </a:solidFill>
                <a:latin typeface="+mj-lt"/>
                <a:ea typeface="+mj-ea"/>
                <a:cs typeface="+mj-cs"/>
              </a:rPr>
            </a:br>
            <a:br>
              <a:rPr lang="en-US" sz="2900" kern="1200">
                <a:solidFill>
                  <a:schemeClr val="tx1"/>
                </a:solidFill>
                <a:latin typeface="+mj-lt"/>
                <a:ea typeface="+mj-ea"/>
                <a:cs typeface="+mj-cs"/>
              </a:rPr>
            </a:br>
            <a:r>
              <a:rPr lang="en-US" sz="2900" kern="1200">
                <a:solidFill>
                  <a:schemeClr val="tx1"/>
                </a:solidFill>
                <a:latin typeface="+mj-lt"/>
                <a:ea typeface="+mj-ea"/>
                <a:cs typeface="+mj-cs"/>
              </a:rPr>
              <a:t>Coping With Stress</a:t>
            </a:r>
            <a:br>
              <a:rPr lang="en-US" sz="2900" kern="1200">
                <a:solidFill>
                  <a:schemeClr val="tx1"/>
                </a:solidFill>
                <a:latin typeface="+mj-lt"/>
                <a:ea typeface="+mj-ea"/>
                <a:cs typeface="+mj-cs"/>
              </a:rPr>
            </a:br>
            <a:r>
              <a:rPr lang="en-US" sz="2900" kern="1200">
                <a:solidFill>
                  <a:schemeClr val="tx1"/>
                </a:solidFill>
                <a:latin typeface="+mj-lt"/>
                <a:ea typeface="+mj-ea"/>
                <a:cs typeface="+mj-cs"/>
              </a:rPr>
              <a:t>React To the Problem , Not the Stress</a:t>
            </a:r>
          </a:p>
        </p:txBody>
      </p:sp>
      <p:grpSp>
        <p:nvGrpSpPr>
          <p:cNvPr id="16" name="Group 15">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7"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717BD82D-019E-44BA-A620-EA93D487A310}"/>
              </a:ext>
            </a:extLst>
          </p:cNvPr>
          <p:cNvPicPr>
            <a:picLocks noChangeAspect="1"/>
          </p:cNvPicPr>
          <p:nvPr/>
        </p:nvPicPr>
        <p:blipFill>
          <a:blip r:embed="rId2"/>
          <a:stretch>
            <a:fillRect/>
          </a:stretch>
        </p:blipFill>
        <p:spPr>
          <a:xfrm>
            <a:off x="3484149" y="894978"/>
            <a:ext cx="5666994" cy="5068043"/>
          </a:xfrm>
          <a:prstGeom prst="rect">
            <a:avLst/>
          </a:prstGeom>
        </p:spPr>
      </p:pic>
      <p:sp>
        <p:nvSpPr>
          <p:cNvPr id="38" name="Rectangle 37">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990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1E63D-DB32-4CDB-BE10-9D9766D71B0F}"/>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4200" kern="1200">
                <a:solidFill>
                  <a:schemeClr val="tx1"/>
                </a:solidFill>
                <a:latin typeface="+mj-lt"/>
                <a:ea typeface="+mj-ea"/>
                <a:cs typeface="+mj-cs"/>
              </a:rPr>
              <a:t>The Complete:</a:t>
            </a:r>
            <a:br>
              <a:rPr lang="en-US" sz="4200" kern="1200">
                <a:solidFill>
                  <a:schemeClr val="tx1"/>
                </a:solidFill>
                <a:latin typeface="+mj-lt"/>
                <a:ea typeface="+mj-ea"/>
                <a:cs typeface="+mj-cs"/>
              </a:rPr>
            </a:br>
            <a:br>
              <a:rPr lang="en-US" sz="4200" kern="1200">
                <a:solidFill>
                  <a:schemeClr val="tx1"/>
                </a:solidFill>
                <a:latin typeface="+mj-lt"/>
                <a:ea typeface="+mj-ea"/>
                <a:cs typeface="+mj-cs"/>
              </a:rPr>
            </a:br>
            <a:r>
              <a:rPr lang="en-US" sz="4200" kern="1200">
                <a:solidFill>
                  <a:schemeClr val="tx1"/>
                </a:solidFill>
                <a:latin typeface="+mj-lt"/>
                <a:ea typeface="+mj-ea"/>
                <a:cs typeface="+mj-cs"/>
              </a:rPr>
              <a:t> Person</a:t>
            </a:r>
            <a:br>
              <a:rPr lang="en-US" sz="4200" kern="1200">
                <a:solidFill>
                  <a:schemeClr val="tx1"/>
                </a:solidFill>
                <a:latin typeface="+mj-lt"/>
                <a:ea typeface="+mj-ea"/>
                <a:cs typeface="+mj-cs"/>
              </a:rPr>
            </a:br>
            <a:r>
              <a:rPr lang="en-US" sz="4200" kern="1200">
                <a:solidFill>
                  <a:schemeClr val="tx1"/>
                </a:solidFill>
                <a:latin typeface="+mj-lt"/>
                <a:ea typeface="+mj-ea"/>
                <a:cs typeface="+mj-cs"/>
              </a:rPr>
              <a:t>A Touch of Class</a:t>
            </a:r>
          </a:p>
        </p:txBody>
      </p:sp>
      <p:grpSp>
        <p:nvGrpSpPr>
          <p:cNvPr id="16" name="Group 15">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7"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E759913-20CE-4A57-A146-FC15376B5614}"/>
              </a:ext>
            </a:extLst>
          </p:cNvPr>
          <p:cNvPicPr>
            <a:picLocks noChangeAspect="1"/>
          </p:cNvPicPr>
          <p:nvPr/>
        </p:nvPicPr>
        <p:blipFill>
          <a:blip r:embed="rId2"/>
          <a:stretch>
            <a:fillRect/>
          </a:stretch>
        </p:blipFill>
        <p:spPr>
          <a:xfrm>
            <a:off x="3484149" y="1354476"/>
            <a:ext cx="5666994" cy="4149048"/>
          </a:xfrm>
          <a:prstGeom prst="rect">
            <a:avLst/>
          </a:prstGeom>
        </p:spPr>
      </p:pic>
      <p:sp>
        <p:nvSpPr>
          <p:cNvPr id="38" name="Rectangle 37">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903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1E63D-DB32-4CDB-BE10-9D9766D71B0F}"/>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4200" kern="1200">
                <a:solidFill>
                  <a:schemeClr val="tx1"/>
                </a:solidFill>
                <a:latin typeface="+mj-lt"/>
                <a:ea typeface="+mj-ea"/>
                <a:cs typeface="+mj-cs"/>
              </a:rPr>
              <a:t>The Complete Person:</a:t>
            </a:r>
            <a:br>
              <a:rPr lang="en-US" sz="4200" kern="1200">
                <a:solidFill>
                  <a:schemeClr val="tx1"/>
                </a:solidFill>
                <a:latin typeface="+mj-lt"/>
                <a:ea typeface="+mj-ea"/>
                <a:cs typeface="+mj-cs"/>
              </a:rPr>
            </a:br>
            <a:br>
              <a:rPr lang="en-US" sz="4200" kern="1200">
                <a:solidFill>
                  <a:schemeClr val="tx1"/>
                </a:solidFill>
                <a:latin typeface="+mj-lt"/>
                <a:ea typeface="+mj-ea"/>
                <a:cs typeface="+mj-cs"/>
              </a:rPr>
            </a:br>
            <a:r>
              <a:rPr lang="en-US" sz="4200" kern="1200">
                <a:solidFill>
                  <a:schemeClr val="tx1"/>
                </a:solidFill>
                <a:latin typeface="+mj-lt"/>
                <a:ea typeface="+mj-ea"/>
                <a:cs typeface="+mj-cs"/>
              </a:rPr>
              <a:t>A Touch of Class</a:t>
            </a:r>
          </a:p>
        </p:txBody>
      </p:sp>
      <p:grpSp>
        <p:nvGrpSpPr>
          <p:cNvPr id="17" name="Group 16">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8"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9EB9249-7DE2-4604-9447-B95B01C45822}"/>
              </a:ext>
            </a:extLst>
          </p:cNvPr>
          <p:cNvPicPr>
            <a:picLocks noChangeAspect="1"/>
          </p:cNvPicPr>
          <p:nvPr/>
        </p:nvPicPr>
        <p:blipFill>
          <a:blip r:embed="rId2"/>
          <a:stretch>
            <a:fillRect/>
          </a:stretch>
        </p:blipFill>
        <p:spPr>
          <a:xfrm>
            <a:off x="3484149" y="1526342"/>
            <a:ext cx="5666994" cy="3805315"/>
          </a:xfrm>
          <a:prstGeom prst="rect">
            <a:avLst/>
          </a:prstGeom>
        </p:spPr>
      </p:pic>
      <p:sp>
        <p:nvSpPr>
          <p:cNvPr id="39" name="Rectangle 3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906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1E63D-DB32-4CDB-BE10-9D9766D71B0F}"/>
              </a:ext>
            </a:extLst>
          </p:cNvPr>
          <p:cNvSpPr>
            <a:spLocks noGrp="1"/>
          </p:cNvSpPr>
          <p:nvPr>
            <p:ph type="title"/>
          </p:nvPr>
        </p:nvSpPr>
        <p:spPr>
          <a:xfrm>
            <a:off x="445770" y="658368"/>
            <a:ext cx="2801023" cy="4123944"/>
          </a:xfrm>
        </p:spPr>
        <p:txBody>
          <a:bodyPr vert="horz" lIns="91440" tIns="45720" rIns="91440" bIns="45720" rtlCol="0" anchor="ctr">
            <a:normAutofit/>
          </a:bodyPr>
          <a:lstStyle/>
          <a:p>
            <a:pPr algn="l" defTabSz="914400">
              <a:lnSpc>
                <a:spcPct val="90000"/>
              </a:lnSpc>
            </a:pPr>
            <a:r>
              <a:rPr lang="en-US" sz="4200" kern="1200">
                <a:solidFill>
                  <a:schemeClr val="tx1"/>
                </a:solidFill>
                <a:latin typeface="+mj-lt"/>
                <a:ea typeface="+mj-ea"/>
                <a:cs typeface="+mj-cs"/>
              </a:rPr>
              <a:t>The Complete Person:</a:t>
            </a:r>
            <a:br>
              <a:rPr lang="en-US" sz="4200" kern="1200">
                <a:solidFill>
                  <a:schemeClr val="tx1"/>
                </a:solidFill>
                <a:latin typeface="+mj-lt"/>
                <a:ea typeface="+mj-ea"/>
                <a:cs typeface="+mj-cs"/>
              </a:rPr>
            </a:br>
            <a:br>
              <a:rPr lang="en-US" sz="4200" kern="1200">
                <a:solidFill>
                  <a:schemeClr val="tx1"/>
                </a:solidFill>
                <a:latin typeface="+mj-lt"/>
                <a:ea typeface="+mj-ea"/>
                <a:cs typeface="+mj-cs"/>
              </a:rPr>
            </a:br>
            <a:r>
              <a:rPr lang="en-US" sz="4200" kern="1200">
                <a:solidFill>
                  <a:schemeClr val="tx1"/>
                </a:solidFill>
                <a:latin typeface="+mj-lt"/>
                <a:ea typeface="+mj-ea"/>
                <a:cs typeface="+mj-cs"/>
              </a:rPr>
              <a:t>A Touch of Class</a:t>
            </a:r>
          </a:p>
        </p:txBody>
      </p:sp>
      <p:grpSp>
        <p:nvGrpSpPr>
          <p:cNvPr id="15" name="Group 14">
            <a:extLst>
              <a:ext uri="{FF2B5EF4-FFF2-40B4-BE49-F238E27FC236}">
                <a16:creationId xmlns:a16="http://schemas.microsoft.com/office/drawing/2014/main" id="{485CDB4C-1FD0-4585-A020-27F2D836B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16" name="Rectangle 2">
              <a:extLst>
                <a:ext uri="{FF2B5EF4-FFF2-40B4-BE49-F238E27FC236}">
                  <a16:creationId xmlns:a16="http://schemas.microsoft.com/office/drawing/2014/main" id="{5D246F4A-EE8D-4FFF-A21C-202C4438F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5180AFC1-C335-42D8-9689-AC48BB44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F9AC15C-CDE3-45BB-A2AE-EE0E230F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735BDF49-0DA5-4D84-9CAF-17F182587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9A563694-96C1-4491-968C-ABC2B33A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C07B463F-74C8-4F4F-AC01-383416E24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2580532B-17A2-44ED-97F7-237749F43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DB8FEB59-52CF-42B0-8E2B-2937ADFE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4D262DB1-7CDF-4000-89BF-C998FC8B5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8A5DC86C-E98B-4C88-949E-1FB7A33F0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356204C-A31B-4E4F-806F-FE560545D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23833741-7ACC-4589-8CCF-C149F26F9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BB0E58F6-C893-4850-B8B5-3BBB1B22D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17CA43F-9341-492F-AE85-5FC1926F7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97D9B52-713B-4194-A09B-CD2088D27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0D245476-F617-4E5B-9F44-3E2B8CF8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CF3A6471-5289-4A16-923A-975AADC36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3DF8E022-DC4D-4636-A382-EB9545C8F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29E99F3-B006-4247-9DF4-83A7ED50E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B4E4F171-F161-4941-8980-7CF8A5BED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D556A3F4-D3DA-4BD1-90C1-E9C9300938EC}"/>
              </a:ext>
            </a:extLst>
          </p:cNvPr>
          <p:cNvPicPr>
            <a:picLocks noChangeAspect="1"/>
          </p:cNvPicPr>
          <p:nvPr/>
        </p:nvPicPr>
        <p:blipFill>
          <a:blip r:embed="rId2"/>
          <a:stretch>
            <a:fillRect/>
          </a:stretch>
        </p:blipFill>
        <p:spPr>
          <a:xfrm>
            <a:off x="3484149" y="1556011"/>
            <a:ext cx="5666994" cy="3745978"/>
          </a:xfrm>
          <a:prstGeom prst="rect">
            <a:avLst/>
          </a:prstGeom>
        </p:spPr>
      </p:pic>
      <p:sp>
        <p:nvSpPr>
          <p:cNvPr id="37" name="Rectangle 36">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3968601"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58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F2340724-8E52-40E9-A7F6-FB0F9F452676}"/>
              </a:ext>
            </a:extLst>
          </p:cNvPr>
          <p:cNvSpPr txBox="1">
            <a:spLocks noChangeArrowheads="1"/>
          </p:cNvSpPr>
          <p:nvPr/>
        </p:nvSpPr>
        <p:spPr bwMode="auto">
          <a:xfrm>
            <a:off x="2720975" y="4370388"/>
            <a:ext cx="31305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600" dirty="0">
                <a:solidFill>
                  <a:srgbClr val="003399"/>
                </a:solidFill>
                <a:latin typeface="Arial" panose="020B0604020202020204" pitchFamily="34" charset="0"/>
              </a:rPr>
              <a:t>Ed Robinson</a:t>
            </a:r>
          </a:p>
          <a:p>
            <a:pPr algn="ctr"/>
            <a:r>
              <a:rPr lang="en-US" altLang="en-US" sz="1600" dirty="0">
                <a:solidFill>
                  <a:srgbClr val="003399"/>
                </a:solidFill>
                <a:latin typeface="Arial" panose="020B0604020202020204" pitchFamily="34" charset="0"/>
              </a:rPr>
              <a:t>President &amp; Founder</a:t>
            </a:r>
          </a:p>
          <a:p>
            <a:pPr algn="ctr"/>
            <a:r>
              <a:rPr lang="en-US" altLang="en-US" sz="1600" dirty="0">
                <a:solidFill>
                  <a:srgbClr val="003399"/>
                </a:solidFill>
                <a:latin typeface="Arial" panose="020B0604020202020204" pitchFamily="34" charset="0"/>
              </a:rPr>
              <a:t>Capacity Building Solutions Inc.</a:t>
            </a:r>
          </a:p>
          <a:p>
            <a:pPr algn="ctr"/>
            <a:r>
              <a:rPr lang="en-US" altLang="en-US" sz="1600" dirty="0">
                <a:solidFill>
                  <a:srgbClr val="003399"/>
                </a:solidFill>
                <a:latin typeface="Arial" panose="020B0604020202020204" pitchFamily="34" charset="0"/>
              </a:rPr>
              <a:t>301/624-5686</a:t>
            </a:r>
          </a:p>
          <a:p>
            <a:pPr algn="ctr"/>
            <a:r>
              <a:rPr lang="en-US" altLang="en-US" sz="1600" dirty="0">
                <a:solidFill>
                  <a:srgbClr val="003399"/>
                </a:solidFill>
                <a:latin typeface="Arial" panose="020B0604020202020204" pitchFamily="34" charset="0"/>
              </a:rPr>
              <a:t>robin_ed@capacity-building.com</a:t>
            </a:r>
          </a:p>
          <a:p>
            <a:pPr algn="ctr"/>
            <a:endParaRPr lang="en-US" altLang="en-US" sz="1600" dirty="0">
              <a:solidFill>
                <a:srgbClr val="003399"/>
              </a:solidFill>
              <a:latin typeface="Arial" panose="020B0604020202020204" pitchFamily="34" charset="0"/>
            </a:endParaRPr>
          </a:p>
        </p:txBody>
      </p:sp>
      <p:graphicFrame>
        <p:nvGraphicFramePr>
          <p:cNvPr id="13315" name="Object 3">
            <a:extLst>
              <a:ext uri="{FF2B5EF4-FFF2-40B4-BE49-F238E27FC236}">
                <a16:creationId xmlns:a16="http://schemas.microsoft.com/office/drawing/2014/main" id="{3C0AB40C-9C05-47F0-9C23-9C1DB68A3D5D}"/>
              </a:ext>
            </a:extLst>
          </p:cNvPr>
          <p:cNvGraphicFramePr>
            <a:graphicFrameLocks noChangeAspect="1"/>
          </p:cNvGraphicFramePr>
          <p:nvPr/>
        </p:nvGraphicFramePr>
        <p:xfrm>
          <a:off x="2590800" y="1143000"/>
          <a:ext cx="3505200" cy="3290888"/>
        </p:xfrm>
        <a:graphic>
          <a:graphicData uri="http://schemas.openxmlformats.org/presentationml/2006/ole">
            <mc:AlternateContent xmlns:mc="http://schemas.openxmlformats.org/markup-compatibility/2006">
              <mc:Choice xmlns:v="urn:schemas-microsoft-com:vml" Requires="v">
                <p:oleObj spid="_x0000_s1026" name="Bitmap Image" r:id="rId3" imgW="3029373" imgH="2847619" progId="Paint.Picture">
                  <p:embed/>
                </p:oleObj>
              </mc:Choice>
              <mc:Fallback>
                <p:oleObj name="Bitmap Image" r:id="rId3" imgW="3029373" imgH="2847619" progId="Paint.Picture">
                  <p:embed/>
                  <p:pic>
                    <p:nvPicPr>
                      <p:cNvPr id="13315" name="Object 3">
                        <a:extLst>
                          <a:ext uri="{FF2B5EF4-FFF2-40B4-BE49-F238E27FC236}">
                            <a16:creationId xmlns:a16="http://schemas.microsoft.com/office/drawing/2014/main" id="{3C0AB40C-9C05-47F0-9C23-9C1DB68A3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143000"/>
                        <a:ext cx="3505200"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4BC3A-BF87-46ED-A2C4-40F37933A5E5}"/>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So You’re Going To Manage People</a:t>
            </a:r>
            <a:br>
              <a:rPr lang="en-US">
                <a:solidFill>
                  <a:schemeClr val="accent1"/>
                </a:solidFill>
              </a:rPr>
            </a:br>
            <a:r>
              <a:rPr lang="en-US">
                <a:solidFill>
                  <a:schemeClr val="accent1"/>
                </a:solidFill>
              </a:rPr>
              <a:t>Be An Active Listener</a:t>
            </a:r>
          </a:p>
        </p:txBody>
      </p:sp>
      <p:cxnSp>
        <p:nvCxnSpPr>
          <p:cNvPr id="26" name="Straight Connector 2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A162A1-D222-4A97-B602-E0F4BD39E0FE}"/>
              </a:ext>
            </a:extLst>
          </p:cNvPr>
          <p:cNvSpPr>
            <a:spLocks noGrp="1"/>
          </p:cNvSpPr>
          <p:nvPr>
            <p:ph idx="1"/>
          </p:nvPr>
        </p:nvSpPr>
        <p:spPr>
          <a:xfrm>
            <a:off x="3732023" y="963877"/>
            <a:ext cx="4783327" cy="4930246"/>
          </a:xfrm>
        </p:spPr>
        <p:txBody>
          <a:bodyPr anchor="ctr">
            <a:normAutofit/>
          </a:bodyPr>
          <a:lstStyle/>
          <a:p>
            <a:r>
              <a:rPr lang="en-US" sz="2100"/>
              <a:t>Practice Active not Passive listening</a:t>
            </a:r>
          </a:p>
          <a:p>
            <a:pPr lvl="1"/>
            <a:r>
              <a:rPr lang="en-US" sz="2100"/>
              <a:t>People like others who pay attention to them</a:t>
            </a:r>
          </a:p>
          <a:p>
            <a:pPr lvl="1"/>
            <a:r>
              <a:rPr lang="en-US" sz="2100"/>
              <a:t>Stay focused and talk less</a:t>
            </a:r>
          </a:p>
          <a:p>
            <a:r>
              <a:rPr lang="en-US" sz="2100"/>
              <a:t>Add well placed comments to keep up momentum, e.g.,  “That’s interesting.”</a:t>
            </a:r>
          </a:p>
          <a:p>
            <a:r>
              <a:rPr lang="en-US" sz="2100"/>
              <a:t>Ask clarifying questions</a:t>
            </a:r>
          </a:p>
          <a:p>
            <a:r>
              <a:rPr lang="en-US" sz="2100"/>
              <a:t>Pay attention to words, body language and tone of voice</a:t>
            </a:r>
          </a:p>
          <a:p>
            <a:r>
              <a:rPr lang="en-US" sz="2100"/>
              <a:t>Understand the need for conversation terminators</a:t>
            </a:r>
          </a:p>
          <a:p>
            <a:endParaRPr lang="en-US" sz="2100"/>
          </a:p>
          <a:p>
            <a:pPr lvl="1"/>
            <a:endParaRPr lang="en-US" sz="2100"/>
          </a:p>
        </p:txBody>
      </p:sp>
    </p:spTree>
    <p:extLst>
      <p:ext uri="{BB962C8B-B14F-4D97-AF65-F5344CB8AC3E}">
        <p14:creationId xmlns:p14="http://schemas.microsoft.com/office/powerpoint/2010/main" val="305884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4A4E7906-2E97-41E3-B042-F13FD1D6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7AA79-B1AD-4C3F-A715-8ADC12810058}"/>
              </a:ext>
            </a:extLst>
          </p:cNvPr>
          <p:cNvSpPr>
            <a:spLocks noGrp="1"/>
          </p:cNvSpPr>
          <p:nvPr>
            <p:ph type="title"/>
          </p:nvPr>
        </p:nvSpPr>
        <p:spPr>
          <a:xfrm>
            <a:off x="595451" y="854168"/>
            <a:ext cx="2645338" cy="2665681"/>
          </a:xfrm>
        </p:spPr>
        <p:txBody>
          <a:bodyPr vert="horz" lIns="91440" tIns="45720" rIns="91440" bIns="45720" rtlCol="0" anchor="b">
            <a:normAutofit/>
          </a:bodyPr>
          <a:lstStyle/>
          <a:p>
            <a:pPr defTabSz="914400">
              <a:lnSpc>
                <a:spcPct val="90000"/>
              </a:lnSpc>
            </a:pPr>
            <a:r>
              <a:rPr lang="en-US" sz="2600">
                <a:solidFill>
                  <a:schemeClr val="tx1"/>
                </a:solidFill>
              </a:rPr>
              <a:t>So Your Going To Manage People:</a:t>
            </a:r>
            <a:br>
              <a:rPr lang="en-US" sz="2600">
                <a:solidFill>
                  <a:schemeClr val="tx1"/>
                </a:solidFill>
              </a:rPr>
            </a:br>
            <a:br>
              <a:rPr lang="en-US" sz="2600">
                <a:solidFill>
                  <a:schemeClr val="tx1"/>
                </a:solidFill>
              </a:rPr>
            </a:br>
            <a:r>
              <a:rPr lang="en-US" sz="2600">
                <a:solidFill>
                  <a:schemeClr val="tx1"/>
                </a:solidFill>
              </a:rPr>
              <a:t>The New Manager’s Job</a:t>
            </a:r>
            <a:br>
              <a:rPr lang="en-US" sz="2600">
                <a:solidFill>
                  <a:schemeClr val="tx1"/>
                </a:solidFill>
              </a:rPr>
            </a:br>
            <a:endParaRPr lang="en-US" sz="2600">
              <a:solidFill>
                <a:schemeClr val="tx1"/>
              </a:solidFill>
            </a:endParaRPr>
          </a:p>
        </p:txBody>
      </p:sp>
      <p:sp>
        <p:nvSpPr>
          <p:cNvPr id="65" name="Rectangle 64">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93"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Content Placeholder 3">
            <a:extLst>
              <a:ext uri="{FF2B5EF4-FFF2-40B4-BE49-F238E27FC236}">
                <a16:creationId xmlns:a16="http://schemas.microsoft.com/office/drawing/2014/main" id="{32D5C2ED-A1D3-4A2C-9B80-8BE1B3D43016}"/>
              </a:ext>
            </a:extLst>
          </p:cNvPr>
          <p:cNvGraphicFramePr>
            <a:graphicFrameLocks noGrp="1"/>
          </p:cNvGraphicFramePr>
          <p:nvPr>
            <p:ph idx="1"/>
            <p:extLst>
              <p:ext uri="{D42A27DB-BD31-4B8C-83A1-F6EECF244321}">
                <p14:modId xmlns:p14="http://schemas.microsoft.com/office/powerpoint/2010/main" val="2439648339"/>
              </p:ext>
            </p:extLst>
          </p:nvPr>
        </p:nvGraphicFramePr>
        <p:xfrm>
          <a:off x="4152275" y="1186917"/>
          <a:ext cx="4636126" cy="448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99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1402EFCF-0962-467F-8DD0-7A5F0F2CB0A7}"/>
              </a:ext>
            </a:extLst>
          </p:cNvPr>
          <p:cNvSpPr>
            <a:spLocks noGrp="1"/>
          </p:cNvSpPr>
          <p:nvPr>
            <p:ph type="title"/>
          </p:nvPr>
        </p:nvSpPr>
        <p:spPr>
          <a:xfrm>
            <a:off x="678657" y="2415322"/>
            <a:ext cx="2588798" cy="2399869"/>
          </a:xfrm>
        </p:spPr>
        <p:txBody>
          <a:bodyPr>
            <a:normAutofit/>
          </a:bodyPr>
          <a:lstStyle/>
          <a:p>
            <a:pPr>
              <a:lnSpc>
                <a:spcPct val="90000"/>
              </a:lnSpc>
            </a:pPr>
            <a:r>
              <a:rPr lang="en-US" sz="2500" dirty="0">
                <a:solidFill>
                  <a:srgbClr val="FFFFFF"/>
                </a:solidFill>
              </a:rPr>
              <a:t>So You’re Going To Manage People:</a:t>
            </a:r>
            <a:br>
              <a:rPr lang="en-US" sz="2500" dirty="0">
                <a:solidFill>
                  <a:srgbClr val="FFFFFF"/>
                </a:solidFill>
              </a:rPr>
            </a:br>
            <a:br>
              <a:rPr lang="en-US" sz="2500" dirty="0">
                <a:solidFill>
                  <a:srgbClr val="FFFFFF"/>
                </a:solidFill>
              </a:rPr>
            </a:br>
            <a:r>
              <a:rPr lang="en-US" sz="2500" dirty="0">
                <a:solidFill>
                  <a:srgbClr val="FFFFFF"/>
                </a:solidFill>
              </a:rPr>
              <a:t>Dealing With Your Superiors</a:t>
            </a:r>
          </a:p>
        </p:txBody>
      </p:sp>
      <p:sp>
        <p:nvSpPr>
          <p:cNvPr id="3" name="Content Placeholder 2">
            <a:extLst>
              <a:ext uri="{FF2B5EF4-FFF2-40B4-BE49-F238E27FC236}">
                <a16:creationId xmlns:a16="http://schemas.microsoft.com/office/drawing/2014/main" id="{C77C874B-E744-4BED-B807-F9E6FD15C46D}"/>
              </a:ext>
            </a:extLst>
          </p:cNvPr>
          <p:cNvSpPr>
            <a:spLocks noGrp="1"/>
          </p:cNvSpPr>
          <p:nvPr>
            <p:ph idx="1"/>
          </p:nvPr>
        </p:nvSpPr>
        <p:spPr>
          <a:xfrm>
            <a:off x="3840480" y="804672"/>
            <a:ext cx="4711446" cy="5248656"/>
          </a:xfrm>
        </p:spPr>
        <p:txBody>
          <a:bodyPr anchor="ctr">
            <a:normAutofit/>
          </a:bodyPr>
          <a:lstStyle/>
          <a:p>
            <a:r>
              <a:rPr lang="en-US" sz="2100" dirty="0"/>
              <a:t>Loyalty is expected but know your limits and seek clarification when necessary</a:t>
            </a:r>
          </a:p>
          <a:p>
            <a:pPr lvl="1"/>
            <a:r>
              <a:rPr lang="en-US" sz="2100" dirty="0"/>
              <a:t>You will be expected to ”tow the line” publicly</a:t>
            </a:r>
          </a:p>
          <a:p>
            <a:r>
              <a:rPr lang="en-US" sz="2100" dirty="0"/>
              <a:t>Responsibility to Your Manager</a:t>
            </a:r>
          </a:p>
          <a:p>
            <a:pPr lvl="1"/>
            <a:r>
              <a:rPr lang="en-US" sz="2100" dirty="0"/>
              <a:t>Keep them informed</a:t>
            </a:r>
          </a:p>
          <a:p>
            <a:pPr lvl="1"/>
            <a:r>
              <a:rPr lang="en-US" sz="2100" dirty="0"/>
              <a:t>Be considerate of their time</a:t>
            </a:r>
          </a:p>
          <a:p>
            <a:pPr lvl="1"/>
            <a:r>
              <a:rPr lang="en-US" sz="2100" dirty="0"/>
              <a:t>Be well-prepared</a:t>
            </a:r>
          </a:p>
          <a:p>
            <a:pPr lvl="1"/>
            <a:r>
              <a:rPr lang="en-US" sz="2100" dirty="0"/>
              <a:t>Be willing to consider their point-of-view</a:t>
            </a:r>
          </a:p>
        </p:txBody>
      </p:sp>
    </p:spTree>
    <p:extLst>
      <p:ext uri="{BB962C8B-B14F-4D97-AF65-F5344CB8AC3E}">
        <p14:creationId xmlns:p14="http://schemas.microsoft.com/office/powerpoint/2010/main" val="296592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02EFCF-0962-467F-8DD0-7A5F0F2CB0A7}"/>
              </a:ext>
            </a:extLst>
          </p:cNvPr>
          <p:cNvSpPr>
            <a:spLocks noGrp="1"/>
          </p:cNvSpPr>
          <p:nvPr>
            <p:ph type="title"/>
          </p:nvPr>
        </p:nvSpPr>
        <p:spPr>
          <a:xfrm>
            <a:off x="725214" y="1204108"/>
            <a:ext cx="2002054" cy="1781175"/>
          </a:xfrm>
        </p:spPr>
        <p:txBody>
          <a:bodyPr>
            <a:normAutofit/>
          </a:bodyPr>
          <a:lstStyle/>
          <a:p>
            <a:pPr>
              <a:lnSpc>
                <a:spcPct val="90000"/>
              </a:lnSpc>
            </a:pPr>
            <a:r>
              <a:rPr lang="en-US" sz="2000" dirty="0">
                <a:solidFill>
                  <a:srgbClr val="FFFFFF"/>
                </a:solidFill>
              </a:rPr>
              <a:t>So You’re Going To Manage People</a:t>
            </a:r>
            <a:br>
              <a:rPr lang="en-US" sz="2000" dirty="0">
                <a:solidFill>
                  <a:srgbClr val="FFFFFF"/>
                </a:solidFill>
              </a:rPr>
            </a:br>
            <a:r>
              <a:rPr lang="en-US" sz="2000" dirty="0">
                <a:solidFill>
                  <a:srgbClr val="FFFFFF"/>
                </a:solidFill>
              </a:rPr>
              <a:t>Dealing With Your Superiors</a:t>
            </a:r>
          </a:p>
        </p:txBody>
      </p:sp>
      <p:sp>
        <p:nvSpPr>
          <p:cNvPr id="3" name="Content Placeholder 2">
            <a:extLst>
              <a:ext uri="{FF2B5EF4-FFF2-40B4-BE49-F238E27FC236}">
                <a16:creationId xmlns:a16="http://schemas.microsoft.com/office/drawing/2014/main" id="{C77C874B-E744-4BED-B807-F9E6FD15C46D}"/>
              </a:ext>
            </a:extLst>
          </p:cNvPr>
          <p:cNvSpPr>
            <a:spLocks noGrp="1"/>
          </p:cNvSpPr>
          <p:nvPr>
            <p:ph idx="1"/>
          </p:nvPr>
        </p:nvSpPr>
        <p:spPr>
          <a:xfrm>
            <a:off x="725213" y="3355130"/>
            <a:ext cx="2002055" cy="2427333"/>
          </a:xfrm>
        </p:spPr>
        <p:txBody>
          <a:bodyPr>
            <a:normAutofit/>
          </a:bodyPr>
          <a:lstStyle/>
          <a:p>
            <a:pPr marL="0" indent="0">
              <a:buNone/>
            </a:pPr>
            <a:r>
              <a:rPr lang="en-US" sz="2400" b="1" dirty="0"/>
              <a:t>Know your Manager’s Personality Style:</a:t>
            </a:r>
          </a:p>
          <a:p>
            <a:pPr lvl="1"/>
            <a:endParaRPr lang="en-US" dirty="0"/>
          </a:p>
        </p:txBody>
      </p:sp>
      <p:graphicFrame>
        <p:nvGraphicFramePr>
          <p:cNvPr id="4" name="Table 4">
            <a:extLst>
              <a:ext uri="{FF2B5EF4-FFF2-40B4-BE49-F238E27FC236}">
                <a16:creationId xmlns:a16="http://schemas.microsoft.com/office/drawing/2014/main" id="{051B05EB-41F0-4513-AE37-D3F0F101DAB5}"/>
              </a:ext>
            </a:extLst>
          </p:cNvPr>
          <p:cNvGraphicFramePr>
            <a:graphicFrameLocks noGrp="1"/>
          </p:cNvGraphicFramePr>
          <p:nvPr>
            <p:extLst>
              <p:ext uri="{D42A27DB-BD31-4B8C-83A1-F6EECF244321}">
                <p14:modId xmlns:p14="http://schemas.microsoft.com/office/powerpoint/2010/main" val="3492365230"/>
              </p:ext>
            </p:extLst>
          </p:nvPr>
        </p:nvGraphicFramePr>
        <p:xfrm>
          <a:off x="3563008" y="952500"/>
          <a:ext cx="5044928" cy="4842992"/>
        </p:xfrm>
        <a:graphic>
          <a:graphicData uri="http://schemas.openxmlformats.org/drawingml/2006/table">
            <a:tbl>
              <a:tblPr firstRow="1" bandRow="1">
                <a:tableStyleId>{5940675A-B579-460E-94D1-54222C63F5DA}</a:tableStyleId>
              </a:tblPr>
              <a:tblGrid>
                <a:gridCol w="2485057">
                  <a:extLst>
                    <a:ext uri="{9D8B030D-6E8A-4147-A177-3AD203B41FA5}">
                      <a16:colId xmlns:a16="http://schemas.microsoft.com/office/drawing/2014/main" val="3747959790"/>
                    </a:ext>
                  </a:extLst>
                </a:gridCol>
                <a:gridCol w="2559871">
                  <a:extLst>
                    <a:ext uri="{9D8B030D-6E8A-4147-A177-3AD203B41FA5}">
                      <a16:colId xmlns:a16="http://schemas.microsoft.com/office/drawing/2014/main" val="217944117"/>
                    </a:ext>
                  </a:extLst>
                </a:gridCol>
              </a:tblGrid>
              <a:tr h="2280318">
                <a:tc>
                  <a:txBody>
                    <a:bodyPr/>
                    <a:lstStyle/>
                    <a:p>
                      <a:pPr algn="l"/>
                      <a:r>
                        <a:rPr lang="en-US" sz="1800" b="1" dirty="0"/>
                        <a:t>Monopolizer</a:t>
                      </a:r>
                    </a:p>
                    <a:p>
                      <a:pPr marL="285750" indent="-285750" algn="l">
                        <a:buFont typeface="Arial" panose="020B0604020202020204" pitchFamily="34" charset="0"/>
                        <a:buChar char="•"/>
                      </a:pPr>
                      <a:r>
                        <a:rPr lang="en-US" sz="1800" dirty="0"/>
                        <a:t>In charge</a:t>
                      </a:r>
                    </a:p>
                    <a:p>
                      <a:pPr marL="285750" indent="-285750" algn="l">
                        <a:buFont typeface="Arial" panose="020B0604020202020204" pitchFamily="34" charset="0"/>
                        <a:buChar char="•"/>
                      </a:pPr>
                      <a:r>
                        <a:rPr lang="en-US" sz="1800" dirty="0"/>
                        <a:t>Direct</a:t>
                      </a:r>
                    </a:p>
                    <a:p>
                      <a:pPr marL="285750" indent="-285750" algn="l">
                        <a:buFont typeface="Arial" panose="020B0604020202020204" pitchFamily="34" charset="0"/>
                        <a:buChar char="•"/>
                      </a:pPr>
                      <a:r>
                        <a:rPr lang="en-US" sz="1800" dirty="0"/>
                        <a:t>Quick decisions</a:t>
                      </a:r>
                    </a:p>
                    <a:p>
                      <a:pPr marL="285750" indent="-285750" algn="l">
                        <a:buFont typeface="Arial" panose="020B0604020202020204" pitchFamily="34" charset="0"/>
                        <a:buChar char="•"/>
                      </a:pPr>
                      <a:r>
                        <a:rPr lang="en-US" sz="1800" dirty="0"/>
                        <a:t>Organized</a:t>
                      </a:r>
                    </a:p>
                    <a:p>
                      <a:pPr marL="285750" indent="-285750" algn="l">
                        <a:buFont typeface="Arial" panose="020B0604020202020204" pitchFamily="34" charset="0"/>
                        <a:buChar char="•"/>
                      </a:pPr>
                      <a:r>
                        <a:rPr lang="en-US" sz="1800" i="1" dirty="0"/>
                        <a:t>Be ready with facts</a:t>
                      </a:r>
                    </a:p>
                  </a:txBody>
                  <a:tcPr marL="89776" marR="89776" marT="44888" marB="44888"/>
                </a:tc>
                <a:tc>
                  <a:txBody>
                    <a:bodyPr/>
                    <a:lstStyle/>
                    <a:p>
                      <a:pPr algn="l"/>
                      <a:r>
                        <a:rPr lang="en-US" sz="1800" b="1" dirty="0"/>
                        <a:t>Methodical</a:t>
                      </a:r>
                    </a:p>
                    <a:p>
                      <a:pPr marL="285750" indent="-285750" algn="l">
                        <a:buFont typeface="Arial" panose="020B0604020202020204" pitchFamily="34" charset="0"/>
                        <a:buChar char="•"/>
                      </a:pPr>
                      <a:r>
                        <a:rPr lang="en-US" sz="1800" dirty="0"/>
                        <a:t>Analytical</a:t>
                      </a:r>
                    </a:p>
                    <a:p>
                      <a:pPr marL="285750" indent="-285750" algn="l">
                        <a:buFont typeface="Arial" panose="020B0604020202020204" pitchFamily="34" charset="0"/>
                        <a:buChar char="•"/>
                      </a:pPr>
                      <a:r>
                        <a:rPr lang="en-US" sz="1800" dirty="0"/>
                        <a:t>Wants lots of information</a:t>
                      </a:r>
                    </a:p>
                    <a:p>
                      <a:pPr marL="285750" indent="-285750" algn="l">
                        <a:buFont typeface="Arial" panose="020B0604020202020204" pitchFamily="34" charset="0"/>
                        <a:buChar char="•"/>
                      </a:pPr>
                      <a:r>
                        <a:rPr lang="en-US" sz="1800" dirty="0"/>
                        <a:t>Prizes Accuracy</a:t>
                      </a:r>
                    </a:p>
                    <a:p>
                      <a:pPr marL="285750" indent="-285750" algn="l">
                        <a:buFont typeface="Arial" panose="020B0604020202020204" pitchFamily="34" charset="0"/>
                        <a:buChar char="•"/>
                      </a:pPr>
                      <a:r>
                        <a:rPr lang="en-US" sz="1800" dirty="0"/>
                        <a:t>Slow decisions</a:t>
                      </a:r>
                    </a:p>
                    <a:p>
                      <a:pPr marL="285750" indent="-285750" algn="l">
                        <a:buFont typeface="Arial" panose="020B0604020202020204" pitchFamily="34" charset="0"/>
                        <a:buChar char="•"/>
                      </a:pPr>
                      <a:r>
                        <a:rPr lang="en-US" sz="1800" i="1" dirty="0"/>
                        <a:t>Be ready to support your position</a:t>
                      </a:r>
                    </a:p>
                  </a:txBody>
                  <a:tcPr marL="89776" marR="89776" marT="44888" marB="44888"/>
                </a:tc>
                <a:extLst>
                  <a:ext uri="{0D108BD9-81ED-4DB2-BD59-A6C34878D82A}">
                    <a16:rowId xmlns:a16="http://schemas.microsoft.com/office/drawing/2014/main" val="3183445242"/>
                  </a:ext>
                </a:extLst>
              </a:tr>
              <a:tr h="2549646">
                <a:tc>
                  <a:txBody>
                    <a:bodyPr/>
                    <a:lstStyle/>
                    <a:p>
                      <a:pPr algn="l"/>
                      <a:r>
                        <a:rPr lang="en-US" sz="1800" b="1" dirty="0"/>
                        <a:t>Motivator</a:t>
                      </a:r>
                    </a:p>
                    <a:p>
                      <a:pPr marL="285750" indent="-285750" algn="l">
                        <a:buFont typeface="Arial" panose="020B0604020202020204" pitchFamily="34" charset="0"/>
                        <a:buChar char="•"/>
                      </a:pPr>
                      <a:r>
                        <a:rPr lang="en-US" sz="1800" dirty="0"/>
                        <a:t>Fun to be around</a:t>
                      </a:r>
                    </a:p>
                    <a:p>
                      <a:pPr marL="285750" indent="-285750" algn="l">
                        <a:buFont typeface="Arial" panose="020B0604020202020204" pitchFamily="34" charset="0"/>
                        <a:buChar char="•"/>
                      </a:pPr>
                      <a:r>
                        <a:rPr lang="en-US" sz="1800" dirty="0"/>
                        <a:t>Charismatic and social</a:t>
                      </a:r>
                    </a:p>
                    <a:p>
                      <a:pPr marL="285750" indent="-285750" algn="l">
                        <a:buFont typeface="Arial" panose="020B0604020202020204" pitchFamily="34" charset="0"/>
                        <a:buChar char="•"/>
                      </a:pPr>
                      <a:r>
                        <a:rPr lang="en-US" sz="1800" dirty="0"/>
                        <a:t>High energy</a:t>
                      </a:r>
                    </a:p>
                    <a:p>
                      <a:pPr marL="285750" indent="-285750" algn="l">
                        <a:buFont typeface="Arial" panose="020B0604020202020204" pitchFamily="34" charset="0"/>
                        <a:buChar char="•"/>
                      </a:pPr>
                      <a:r>
                        <a:rPr lang="en-US" sz="1800" dirty="0"/>
                        <a:t>May not follow-through</a:t>
                      </a:r>
                    </a:p>
                    <a:p>
                      <a:pPr marL="285750" indent="-285750" algn="l">
                        <a:buFont typeface="Arial" panose="020B0604020202020204" pitchFamily="34" charset="0"/>
                        <a:buChar char="•"/>
                      </a:pPr>
                      <a:r>
                        <a:rPr lang="en-US" sz="1800" i="1" dirty="0"/>
                        <a:t>Be ready for small talk</a:t>
                      </a:r>
                    </a:p>
                  </a:txBody>
                  <a:tcPr marL="89776" marR="89776" marT="44888" marB="44888"/>
                </a:tc>
                <a:tc>
                  <a:txBody>
                    <a:bodyPr/>
                    <a:lstStyle/>
                    <a:p>
                      <a:pPr algn="l"/>
                      <a:r>
                        <a:rPr lang="en-US" sz="1800" b="1" dirty="0"/>
                        <a:t>Mixer</a:t>
                      </a:r>
                    </a:p>
                    <a:p>
                      <a:pPr marL="285750" indent="-285750" algn="l">
                        <a:buFont typeface="Arial" panose="020B0604020202020204" pitchFamily="34" charset="0"/>
                        <a:buChar char="•"/>
                      </a:pPr>
                      <a:r>
                        <a:rPr lang="en-US" sz="1800" dirty="0"/>
                        <a:t>Dedicated and loyal</a:t>
                      </a:r>
                    </a:p>
                    <a:p>
                      <a:pPr marL="285750" indent="-285750" algn="l">
                        <a:buFont typeface="Arial" panose="020B0604020202020204" pitchFamily="34" charset="0"/>
                        <a:buChar char="•"/>
                      </a:pPr>
                      <a:r>
                        <a:rPr lang="en-US" sz="1800" dirty="0"/>
                        <a:t>Patient and understanding</a:t>
                      </a:r>
                    </a:p>
                    <a:p>
                      <a:pPr marL="285750" indent="-285750" algn="l">
                        <a:buFont typeface="Arial" panose="020B0604020202020204" pitchFamily="34" charset="0"/>
                        <a:buChar char="•"/>
                      </a:pPr>
                      <a:r>
                        <a:rPr lang="en-US" sz="1800" dirty="0"/>
                        <a:t>Conflict-adverse</a:t>
                      </a:r>
                    </a:p>
                    <a:p>
                      <a:pPr marL="285750" indent="-285750" algn="l">
                        <a:buFont typeface="Arial" panose="020B0604020202020204" pitchFamily="34" charset="0"/>
                        <a:buChar char="•"/>
                      </a:pPr>
                      <a:r>
                        <a:rPr lang="en-US" sz="1800" dirty="0"/>
                        <a:t>Dislikes change</a:t>
                      </a:r>
                    </a:p>
                    <a:p>
                      <a:pPr marL="285750" indent="-285750" algn="l">
                        <a:buFont typeface="Arial" panose="020B0604020202020204" pitchFamily="34" charset="0"/>
                        <a:buChar char="•"/>
                      </a:pPr>
                      <a:r>
                        <a:rPr lang="en-US" sz="1800" i="1" dirty="0"/>
                        <a:t>Needs you to be a team player</a:t>
                      </a:r>
                    </a:p>
                  </a:txBody>
                  <a:tcPr marL="89776" marR="89776" marT="44888" marB="44888"/>
                </a:tc>
                <a:extLst>
                  <a:ext uri="{0D108BD9-81ED-4DB2-BD59-A6C34878D82A}">
                    <a16:rowId xmlns:a16="http://schemas.microsoft.com/office/drawing/2014/main" val="3682653497"/>
                  </a:ext>
                </a:extLst>
              </a:tr>
            </a:tbl>
          </a:graphicData>
        </a:graphic>
      </p:graphicFrame>
    </p:spTree>
    <p:extLst>
      <p:ext uri="{BB962C8B-B14F-4D97-AF65-F5344CB8AC3E}">
        <p14:creationId xmlns:p14="http://schemas.microsoft.com/office/powerpoint/2010/main" val="1044052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810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810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3629</Words>
  <Application>Microsoft Office PowerPoint</Application>
  <PresentationFormat>Letter Paper (8.5x11 in)</PresentationFormat>
  <Paragraphs>448</Paragraphs>
  <Slides>56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Calibri</vt:lpstr>
      <vt:lpstr>Times New Roman</vt:lpstr>
      <vt:lpstr>Default Design</vt:lpstr>
      <vt:lpstr>Bitmap Image</vt:lpstr>
      <vt:lpstr>PowerPoint Presentation</vt:lpstr>
      <vt:lpstr>So Your Going To Manage People: Management Is Not For Everyone</vt:lpstr>
      <vt:lpstr>So You’re Going To Manage People:  Starting Out</vt:lpstr>
      <vt:lpstr>So You’re Going To Manage People Starting Out</vt:lpstr>
      <vt:lpstr>So You’re Going To Manage People Show Your Appreciation</vt:lpstr>
      <vt:lpstr>So You’re Going To Manage People Be An Active Listener</vt:lpstr>
      <vt:lpstr>So Your Going To Manage People:  The New Manager’s Job </vt:lpstr>
      <vt:lpstr>So You’re Going To Manage People:  Dealing With Your Superiors</vt:lpstr>
      <vt:lpstr>So You’re Going To Manage People Dealing With Your Superiors</vt:lpstr>
      <vt:lpstr>So You’re Going To Manage People Dealing With Your Superiors</vt:lpstr>
      <vt:lpstr>So You’re Going To Manage People:   Choosing a Managerial Style of Your Own</vt:lpstr>
      <vt:lpstr>So You’re Going To Manage People:   Choosing a Managerial Style of your Own</vt:lpstr>
      <vt:lpstr>Tackling Your New Duties: Building A Team Dynamic</vt:lpstr>
      <vt:lpstr>Tackling Your New Duties:  Building A Team Dynamic</vt:lpstr>
      <vt:lpstr>Tackling Your New Duties:  Management versus Leadership</vt:lpstr>
      <vt:lpstr>Tackling Your New Duties:  Managing Challenging Behavior Types</vt:lpstr>
      <vt:lpstr>Tackling Your New Duties:  Hiring and Interviewing</vt:lpstr>
      <vt:lpstr>Tackling Your New Duties Hiring and Interviewing: The Attitude Talk</vt:lpstr>
      <vt:lpstr>Tackling Your New Duties: Training team Members</vt:lpstr>
      <vt:lpstr>Tackling Your New Duties: Training Team Members  The Improvement Seed</vt:lpstr>
      <vt:lpstr>Tackling Your New Duties:  Resistance to Change Tips</vt:lpstr>
      <vt:lpstr>Tackling Your New Duties: Disciplining The Employee  Tips</vt:lpstr>
      <vt:lpstr>Tackling Your New Duties Oh My God! I Can’t Fire Anyone: </vt:lpstr>
      <vt:lpstr>Tackling Your New Duties  Oh My God! I Can’t Fire Anyone: </vt:lpstr>
      <vt:lpstr>Tackling Your New Duties Oh My God! I Can’t Fire Anyone: Sample Dismissal Language</vt:lpstr>
      <vt:lpstr>Tackling Your New Duties Having Legal Awareness: Sexual Harassment Danger Signs</vt:lpstr>
      <vt:lpstr>Tackling Your New Duties Having Legal Awareness:  Violence In The Workplace Warning Signs</vt:lpstr>
      <vt:lpstr>Working With People, Building Relationships and Managing Risks:  No Secrets</vt:lpstr>
      <vt:lpstr>Working With People, Building Relationships and Managing Risks  The Human Resources Dept</vt:lpstr>
      <vt:lpstr>Working With People, Building Relationships and Managing Risks:   The Current State of Loyalty</vt:lpstr>
      <vt:lpstr>Working With People, Building Relationships and Managing Risks:   Is There Such A Thing As Motivation? Dovetailing</vt:lpstr>
      <vt:lpstr>Working With People, Building Relationships and Managing Risks:  Understanding Risk Inclination Determining RQs</vt:lpstr>
      <vt:lpstr>Working With People, Building Relationships and Managing Risks:  Encouraging Initiative and Innovation </vt:lpstr>
      <vt:lpstr>Working With People, Building Relationships and Managing Risks:   Improving Outcomes </vt:lpstr>
      <vt:lpstr>The Generation Gap Insights</vt:lpstr>
      <vt:lpstr>Working With People, Building Relationships and Managing Risks:  </vt:lpstr>
      <vt:lpstr>Managing Remote Employees Expectations  Social Media In The Workplace  4 Different Aspects of Work-Related Use</vt:lpstr>
      <vt:lpstr>Job Descriptions, Performance Appraisals, and Salary Admin. </vt:lpstr>
      <vt:lpstr> Job Descriptions, Performance Appraisals, and Salary Admin. Doing Performance Appraisals </vt:lpstr>
      <vt:lpstr>Job Descriptions, Performance Appraisals, and Salary Admin. Doing Performance Appraisals </vt:lpstr>
      <vt:lpstr>Job Descriptions, Performance Appraisals, and Salary Admin.  Doing Performance Appraisals  </vt:lpstr>
      <vt:lpstr> Job Descriptions, Performance Appraisals, and Salary Admin.  Talent Management Matrix Process</vt:lpstr>
      <vt:lpstr>Improving and Developing Yourself Having Emotional Intelligence </vt:lpstr>
      <vt:lpstr>Improving and Developing Yourself:  Having Emotional Intelligence The EQ Test (rate 1-10 with 10 being highest)</vt:lpstr>
      <vt:lpstr>Improving and Developing Yourself Developing A Positive Self Image </vt:lpstr>
      <vt:lpstr>Improving and Developing Yourself Managing Your Own Time </vt:lpstr>
      <vt:lpstr>Improving and Developing Yourself:   Your Best Friend: Delegation </vt:lpstr>
      <vt:lpstr>Improving and Developing Yourself:  Managing, Participating In, And Leading Meetings </vt:lpstr>
      <vt:lpstr>Improving and Developing Yourself: Managing, Participating In, And Leading Meetings </vt:lpstr>
      <vt:lpstr>Improving and Developing Yourself:  Managing, Participating In, And Leading Meetings </vt:lpstr>
      <vt:lpstr>The Complete Person Coping With Stress Typical Work-Related Stressors</vt:lpstr>
      <vt:lpstr>The Complete Person:  Coping With Stress React To the Problem , Not the Stress</vt:lpstr>
      <vt:lpstr>The Complete:   Person A Touch of Class</vt:lpstr>
      <vt:lpstr>The Complete Person:  A Touch of Class</vt:lpstr>
      <vt:lpstr>The Complete Person:  A Touch of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Robinson</dc:creator>
  <cp:lastModifiedBy>Edward Robinson</cp:lastModifiedBy>
  <cp:revision>2</cp:revision>
  <dcterms:created xsi:type="dcterms:W3CDTF">2020-01-16T14:47:31Z</dcterms:created>
  <dcterms:modified xsi:type="dcterms:W3CDTF">2020-07-07T19:03:33Z</dcterms:modified>
</cp:coreProperties>
</file>