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handoutMasterIdLst>
    <p:handoutMasterId r:id="rId22"/>
  </p:handoutMasterIdLst>
  <p:sldIdLst>
    <p:sldId id="427" r:id="rId2"/>
    <p:sldId id="463" r:id="rId3"/>
    <p:sldId id="459" r:id="rId4"/>
    <p:sldId id="464" r:id="rId5"/>
    <p:sldId id="460" r:id="rId6"/>
    <p:sldId id="465" r:id="rId7"/>
    <p:sldId id="466" r:id="rId8"/>
    <p:sldId id="467" r:id="rId9"/>
    <p:sldId id="461" r:id="rId10"/>
    <p:sldId id="468" r:id="rId11"/>
    <p:sldId id="469" r:id="rId12"/>
    <p:sldId id="470" r:id="rId13"/>
    <p:sldId id="471" r:id="rId14"/>
    <p:sldId id="472" r:id="rId15"/>
    <p:sldId id="462" r:id="rId16"/>
    <p:sldId id="473" r:id="rId17"/>
    <p:sldId id="474" r:id="rId18"/>
    <p:sldId id="475" r:id="rId19"/>
    <p:sldId id="476" r:id="rId20"/>
  </p:sldIdLst>
  <p:sldSz cx="9144000" cy="6858000" type="screen4x3"/>
  <p:notesSz cx="6858000" cy="9180513"/>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91">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CCCC00"/>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p:scale>
          <a:sx n="66" d="100"/>
          <a:sy n="66" d="100"/>
        </p:scale>
        <p:origin x="1656" y="2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p:cViewPr varScale="1">
        <p:scale>
          <a:sx n="40" d="100"/>
          <a:sy n="40" d="100"/>
        </p:scale>
        <p:origin x="-1488" y="-96"/>
      </p:cViewPr>
      <p:guideLst>
        <p:guide orient="horz" pos="2891"/>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ward" userId="0b65552c-814d-45bd-8e09-b5a166dd20e8" providerId="ADAL" clId="{96C0202E-01B7-40BF-AEA5-D24931987E00}"/>
    <pc:docChg chg="delSld modSld">
      <pc:chgData name="Edward" userId="0b65552c-814d-45bd-8e09-b5a166dd20e8" providerId="ADAL" clId="{96C0202E-01B7-40BF-AEA5-D24931987E00}" dt="2021-03-30T11:46:01.024" v="3" actId="20577"/>
      <pc:docMkLst>
        <pc:docMk/>
      </pc:docMkLst>
      <pc:sldChg chg="del">
        <pc:chgData name="Edward" userId="0b65552c-814d-45bd-8e09-b5a166dd20e8" providerId="ADAL" clId="{96C0202E-01B7-40BF-AEA5-D24931987E00}" dt="2021-03-30T11:45:20.352" v="0" actId="47"/>
        <pc:sldMkLst>
          <pc:docMk/>
          <pc:sldMk cId="0" sldId="256"/>
        </pc:sldMkLst>
      </pc:sldChg>
      <pc:sldChg chg="del">
        <pc:chgData name="Edward" userId="0b65552c-814d-45bd-8e09-b5a166dd20e8" providerId="ADAL" clId="{96C0202E-01B7-40BF-AEA5-D24931987E00}" dt="2021-03-30T11:45:20.352" v="0" actId="47"/>
        <pc:sldMkLst>
          <pc:docMk/>
          <pc:sldMk cId="0" sldId="272"/>
        </pc:sldMkLst>
      </pc:sldChg>
      <pc:sldChg chg="del">
        <pc:chgData name="Edward" userId="0b65552c-814d-45bd-8e09-b5a166dd20e8" providerId="ADAL" clId="{96C0202E-01B7-40BF-AEA5-D24931987E00}" dt="2021-03-30T11:45:20.352" v="0" actId="47"/>
        <pc:sldMkLst>
          <pc:docMk/>
          <pc:sldMk cId="0" sldId="341"/>
        </pc:sldMkLst>
      </pc:sldChg>
      <pc:sldChg chg="del">
        <pc:chgData name="Edward" userId="0b65552c-814d-45bd-8e09-b5a166dd20e8" providerId="ADAL" clId="{96C0202E-01B7-40BF-AEA5-D24931987E00}" dt="2021-03-30T11:45:20.352" v="0" actId="47"/>
        <pc:sldMkLst>
          <pc:docMk/>
          <pc:sldMk cId="0" sldId="426"/>
        </pc:sldMkLst>
      </pc:sldChg>
      <pc:sldChg chg="del">
        <pc:chgData name="Edward" userId="0b65552c-814d-45bd-8e09-b5a166dd20e8" providerId="ADAL" clId="{96C0202E-01B7-40BF-AEA5-D24931987E00}" dt="2021-03-30T11:45:20.352" v="0" actId="47"/>
        <pc:sldMkLst>
          <pc:docMk/>
          <pc:sldMk cId="0" sldId="428"/>
        </pc:sldMkLst>
      </pc:sldChg>
      <pc:sldChg chg="del">
        <pc:chgData name="Edward" userId="0b65552c-814d-45bd-8e09-b5a166dd20e8" providerId="ADAL" clId="{96C0202E-01B7-40BF-AEA5-D24931987E00}" dt="2021-03-30T11:45:20.352" v="0" actId="47"/>
        <pc:sldMkLst>
          <pc:docMk/>
          <pc:sldMk cId="0" sldId="429"/>
        </pc:sldMkLst>
      </pc:sldChg>
      <pc:sldChg chg="del">
        <pc:chgData name="Edward" userId="0b65552c-814d-45bd-8e09-b5a166dd20e8" providerId="ADAL" clId="{96C0202E-01B7-40BF-AEA5-D24931987E00}" dt="2021-03-30T11:45:20.352" v="0" actId="47"/>
        <pc:sldMkLst>
          <pc:docMk/>
          <pc:sldMk cId="0" sldId="430"/>
        </pc:sldMkLst>
      </pc:sldChg>
      <pc:sldChg chg="del">
        <pc:chgData name="Edward" userId="0b65552c-814d-45bd-8e09-b5a166dd20e8" providerId="ADAL" clId="{96C0202E-01B7-40BF-AEA5-D24931987E00}" dt="2021-03-30T11:45:20.352" v="0" actId="47"/>
        <pc:sldMkLst>
          <pc:docMk/>
          <pc:sldMk cId="0" sldId="431"/>
        </pc:sldMkLst>
      </pc:sldChg>
      <pc:sldChg chg="del">
        <pc:chgData name="Edward" userId="0b65552c-814d-45bd-8e09-b5a166dd20e8" providerId="ADAL" clId="{96C0202E-01B7-40BF-AEA5-D24931987E00}" dt="2021-03-30T11:45:20.352" v="0" actId="47"/>
        <pc:sldMkLst>
          <pc:docMk/>
          <pc:sldMk cId="0" sldId="435"/>
        </pc:sldMkLst>
      </pc:sldChg>
      <pc:sldChg chg="del">
        <pc:chgData name="Edward" userId="0b65552c-814d-45bd-8e09-b5a166dd20e8" providerId="ADAL" clId="{96C0202E-01B7-40BF-AEA5-D24931987E00}" dt="2021-03-30T11:45:20.352" v="0" actId="47"/>
        <pc:sldMkLst>
          <pc:docMk/>
          <pc:sldMk cId="0" sldId="436"/>
        </pc:sldMkLst>
      </pc:sldChg>
      <pc:sldChg chg="del">
        <pc:chgData name="Edward" userId="0b65552c-814d-45bd-8e09-b5a166dd20e8" providerId="ADAL" clId="{96C0202E-01B7-40BF-AEA5-D24931987E00}" dt="2021-03-30T11:45:20.352" v="0" actId="47"/>
        <pc:sldMkLst>
          <pc:docMk/>
          <pc:sldMk cId="0" sldId="437"/>
        </pc:sldMkLst>
      </pc:sldChg>
      <pc:sldChg chg="del">
        <pc:chgData name="Edward" userId="0b65552c-814d-45bd-8e09-b5a166dd20e8" providerId="ADAL" clId="{96C0202E-01B7-40BF-AEA5-D24931987E00}" dt="2021-03-30T11:45:20.352" v="0" actId="47"/>
        <pc:sldMkLst>
          <pc:docMk/>
          <pc:sldMk cId="0" sldId="438"/>
        </pc:sldMkLst>
      </pc:sldChg>
      <pc:sldChg chg="del">
        <pc:chgData name="Edward" userId="0b65552c-814d-45bd-8e09-b5a166dd20e8" providerId="ADAL" clId="{96C0202E-01B7-40BF-AEA5-D24931987E00}" dt="2021-03-30T11:45:20.352" v="0" actId="47"/>
        <pc:sldMkLst>
          <pc:docMk/>
          <pc:sldMk cId="0" sldId="439"/>
        </pc:sldMkLst>
      </pc:sldChg>
      <pc:sldChg chg="del">
        <pc:chgData name="Edward" userId="0b65552c-814d-45bd-8e09-b5a166dd20e8" providerId="ADAL" clId="{96C0202E-01B7-40BF-AEA5-D24931987E00}" dt="2021-03-30T11:45:20.352" v="0" actId="47"/>
        <pc:sldMkLst>
          <pc:docMk/>
          <pc:sldMk cId="0" sldId="440"/>
        </pc:sldMkLst>
      </pc:sldChg>
      <pc:sldChg chg="del">
        <pc:chgData name="Edward" userId="0b65552c-814d-45bd-8e09-b5a166dd20e8" providerId="ADAL" clId="{96C0202E-01B7-40BF-AEA5-D24931987E00}" dt="2021-03-30T11:45:20.352" v="0" actId="47"/>
        <pc:sldMkLst>
          <pc:docMk/>
          <pc:sldMk cId="0" sldId="441"/>
        </pc:sldMkLst>
      </pc:sldChg>
      <pc:sldChg chg="del">
        <pc:chgData name="Edward" userId="0b65552c-814d-45bd-8e09-b5a166dd20e8" providerId="ADAL" clId="{96C0202E-01B7-40BF-AEA5-D24931987E00}" dt="2021-03-30T11:45:20.352" v="0" actId="47"/>
        <pc:sldMkLst>
          <pc:docMk/>
          <pc:sldMk cId="0" sldId="442"/>
        </pc:sldMkLst>
      </pc:sldChg>
      <pc:sldChg chg="del">
        <pc:chgData name="Edward" userId="0b65552c-814d-45bd-8e09-b5a166dd20e8" providerId="ADAL" clId="{96C0202E-01B7-40BF-AEA5-D24931987E00}" dt="2021-03-30T11:45:20.352" v="0" actId="47"/>
        <pc:sldMkLst>
          <pc:docMk/>
          <pc:sldMk cId="0" sldId="445"/>
        </pc:sldMkLst>
      </pc:sldChg>
      <pc:sldChg chg="del">
        <pc:chgData name="Edward" userId="0b65552c-814d-45bd-8e09-b5a166dd20e8" providerId="ADAL" clId="{96C0202E-01B7-40BF-AEA5-D24931987E00}" dt="2021-03-30T11:45:20.352" v="0" actId="47"/>
        <pc:sldMkLst>
          <pc:docMk/>
          <pc:sldMk cId="0" sldId="446"/>
        </pc:sldMkLst>
      </pc:sldChg>
      <pc:sldChg chg="del">
        <pc:chgData name="Edward" userId="0b65552c-814d-45bd-8e09-b5a166dd20e8" providerId="ADAL" clId="{96C0202E-01B7-40BF-AEA5-D24931987E00}" dt="2021-03-30T11:45:20.352" v="0" actId="47"/>
        <pc:sldMkLst>
          <pc:docMk/>
          <pc:sldMk cId="0" sldId="447"/>
        </pc:sldMkLst>
      </pc:sldChg>
      <pc:sldChg chg="del">
        <pc:chgData name="Edward" userId="0b65552c-814d-45bd-8e09-b5a166dd20e8" providerId="ADAL" clId="{96C0202E-01B7-40BF-AEA5-D24931987E00}" dt="2021-03-30T11:45:20.352" v="0" actId="47"/>
        <pc:sldMkLst>
          <pc:docMk/>
          <pc:sldMk cId="0" sldId="448"/>
        </pc:sldMkLst>
      </pc:sldChg>
      <pc:sldChg chg="del">
        <pc:chgData name="Edward" userId="0b65552c-814d-45bd-8e09-b5a166dd20e8" providerId="ADAL" clId="{96C0202E-01B7-40BF-AEA5-D24931987E00}" dt="2021-03-30T11:45:20.352" v="0" actId="47"/>
        <pc:sldMkLst>
          <pc:docMk/>
          <pc:sldMk cId="0" sldId="449"/>
        </pc:sldMkLst>
      </pc:sldChg>
      <pc:sldChg chg="del">
        <pc:chgData name="Edward" userId="0b65552c-814d-45bd-8e09-b5a166dd20e8" providerId="ADAL" clId="{96C0202E-01B7-40BF-AEA5-D24931987E00}" dt="2021-03-30T11:45:20.352" v="0" actId="47"/>
        <pc:sldMkLst>
          <pc:docMk/>
          <pc:sldMk cId="0" sldId="452"/>
        </pc:sldMkLst>
      </pc:sldChg>
      <pc:sldChg chg="del">
        <pc:chgData name="Edward" userId="0b65552c-814d-45bd-8e09-b5a166dd20e8" providerId="ADAL" clId="{96C0202E-01B7-40BF-AEA5-D24931987E00}" dt="2021-03-30T11:45:20.352" v="0" actId="47"/>
        <pc:sldMkLst>
          <pc:docMk/>
          <pc:sldMk cId="0" sldId="453"/>
        </pc:sldMkLst>
      </pc:sldChg>
      <pc:sldChg chg="del">
        <pc:chgData name="Edward" userId="0b65552c-814d-45bd-8e09-b5a166dd20e8" providerId="ADAL" clId="{96C0202E-01B7-40BF-AEA5-D24931987E00}" dt="2021-03-30T11:45:20.352" v="0" actId="47"/>
        <pc:sldMkLst>
          <pc:docMk/>
          <pc:sldMk cId="0" sldId="454"/>
        </pc:sldMkLst>
      </pc:sldChg>
      <pc:sldChg chg="del">
        <pc:chgData name="Edward" userId="0b65552c-814d-45bd-8e09-b5a166dd20e8" providerId="ADAL" clId="{96C0202E-01B7-40BF-AEA5-D24931987E00}" dt="2021-03-30T11:45:20.352" v="0" actId="47"/>
        <pc:sldMkLst>
          <pc:docMk/>
          <pc:sldMk cId="0" sldId="455"/>
        </pc:sldMkLst>
      </pc:sldChg>
      <pc:sldChg chg="del">
        <pc:chgData name="Edward" userId="0b65552c-814d-45bd-8e09-b5a166dd20e8" providerId="ADAL" clId="{96C0202E-01B7-40BF-AEA5-D24931987E00}" dt="2021-03-30T11:45:20.352" v="0" actId="47"/>
        <pc:sldMkLst>
          <pc:docMk/>
          <pc:sldMk cId="0" sldId="456"/>
        </pc:sldMkLst>
      </pc:sldChg>
      <pc:sldChg chg="del">
        <pc:chgData name="Edward" userId="0b65552c-814d-45bd-8e09-b5a166dd20e8" providerId="ADAL" clId="{96C0202E-01B7-40BF-AEA5-D24931987E00}" dt="2021-03-30T11:45:20.352" v="0" actId="47"/>
        <pc:sldMkLst>
          <pc:docMk/>
          <pc:sldMk cId="0" sldId="457"/>
        </pc:sldMkLst>
      </pc:sldChg>
      <pc:sldChg chg="del">
        <pc:chgData name="Edward" userId="0b65552c-814d-45bd-8e09-b5a166dd20e8" providerId="ADAL" clId="{96C0202E-01B7-40BF-AEA5-D24931987E00}" dt="2021-03-30T11:45:20.352" v="0" actId="47"/>
        <pc:sldMkLst>
          <pc:docMk/>
          <pc:sldMk cId="0" sldId="458"/>
        </pc:sldMkLst>
      </pc:sldChg>
      <pc:sldChg chg="modSp mod">
        <pc:chgData name="Edward" userId="0b65552c-814d-45bd-8e09-b5a166dd20e8" providerId="ADAL" clId="{96C0202E-01B7-40BF-AEA5-D24931987E00}" dt="2021-03-30T11:46:01.024" v="3" actId="20577"/>
        <pc:sldMkLst>
          <pc:docMk/>
          <pc:sldMk cId="0" sldId="475"/>
        </pc:sldMkLst>
        <pc:spChg chg="mod">
          <ac:chgData name="Edward" userId="0b65552c-814d-45bd-8e09-b5a166dd20e8" providerId="ADAL" clId="{96C0202E-01B7-40BF-AEA5-D24931987E00}" dt="2021-03-30T11:46:01.024" v="3" actId="20577"/>
          <ac:spMkLst>
            <pc:docMk/>
            <pc:sldMk cId="0" sldId="475"/>
            <ac:spMk id="440323" creationId="{4C700ACB-6A3A-49CA-BFA4-AD02E74A8474}"/>
          </ac:spMkLst>
        </pc:spChg>
      </pc:sldChg>
      <pc:sldChg chg="del">
        <pc:chgData name="Edward" userId="0b65552c-814d-45bd-8e09-b5a166dd20e8" providerId="ADAL" clId="{96C0202E-01B7-40BF-AEA5-D24931987E00}" dt="2021-03-30T11:45:20.352" v="0" actId="47"/>
        <pc:sldMkLst>
          <pc:docMk/>
          <pc:sldMk cId="0" sldId="477"/>
        </pc:sldMkLst>
      </pc:sldChg>
      <pc:sldChg chg="del">
        <pc:chgData name="Edward" userId="0b65552c-814d-45bd-8e09-b5a166dd20e8" providerId="ADAL" clId="{96C0202E-01B7-40BF-AEA5-D24931987E00}" dt="2021-03-30T11:45:20.352" v="0" actId="47"/>
        <pc:sldMkLst>
          <pc:docMk/>
          <pc:sldMk cId="0" sldId="478"/>
        </pc:sldMkLst>
      </pc:sldChg>
      <pc:sldChg chg="del">
        <pc:chgData name="Edward" userId="0b65552c-814d-45bd-8e09-b5a166dd20e8" providerId="ADAL" clId="{96C0202E-01B7-40BF-AEA5-D24931987E00}" dt="2021-03-30T11:45:20.352" v="0" actId="47"/>
        <pc:sldMkLst>
          <pc:docMk/>
          <pc:sldMk cId="0" sldId="479"/>
        </pc:sldMkLst>
      </pc:sldChg>
      <pc:sldChg chg="del">
        <pc:chgData name="Edward" userId="0b65552c-814d-45bd-8e09-b5a166dd20e8" providerId="ADAL" clId="{96C0202E-01B7-40BF-AEA5-D24931987E00}" dt="2021-03-30T11:45:20.352" v="0" actId="47"/>
        <pc:sldMkLst>
          <pc:docMk/>
          <pc:sldMk cId="0" sldId="480"/>
        </pc:sldMkLst>
      </pc:sldChg>
      <pc:sldChg chg="del">
        <pc:chgData name="Edward" userId="0b65552c-814d-45bd-8e09-b5a166dd20e8" providerId="ADAL" clId="{96C0202E-01B7-40BF-AEA5-D24931987E00}" dt="2021-03-30T11:45:20.352" v="0" actId="47"/>
        <pc:sldMkLst>
          <pc:docMk/>
          <pc:sldMk cId="0" sldId="481"/>
        </pc:sldMkLst>
      </pc:sldChg>
      <pc:sldChg chg="del">
        <pc:chgData name="Edward" userId="0b65552c-814d-45bd-8e09-b5a166dd20e8" providerId="ADAL" clId="{96C0202E-01B7-40BF-AEA5-D24931987E00}" dt="2021-03-30T11:45:20.352" v="0" actId="47"/>
        <pc:sldMkLst>
          <pc:docMk/>
          <pc:sldMk cId="0" sldId="48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7026" name="Rectangle 2">
            <a:extLst>
              <a:ext uri="{FF2B5EF4-FFF2-40B4-BE49-F238E27FC236}">
                <a16:creationId xmlns:a16="http://schemas.microsoft.com/office/drawing/2014/main" id="{D3E4E361-5580-4C71-B385-9ABB324F65E5}"/>
              </a:ext>
            </a:extLst>
          </p:cNvPr>
          <p:cNvSpPr>
            <a:spLocks noGrp="1" noChangeArrowheads="1"/>
          </p:cNvSpPr>
          <p:nvPr>
            <p:ph type="hdr" sz="quarter"/>
          </p:nvPr>
        </p:nvSpPr>
        <p:spPr bwMode="auto">
          <a:xfrm>
            <a:off x="0" y="0"/>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dirty="0"/>
          </a:p>
        </p:txBody>
      </p:sp>
      <p:sp>
        <p:nvSpPr>
          <p:cNvPr id="257027" name="Rectangle 3">
            <a:extLst>
              <a:ext uri="{FF2B5EF4-FFF2-40B4-BE49-F238E27FC236}">
                <a16:creationId xmlns:a16="http://schemas.microsoft.com/office/drawing/2014/main" id="{2FC98F19-BD1B-41BB-A505-BF04AB7ABEB6}"/>
              </a:ext>
            </a:extLst>
          </p:cNvPr>
          <p:cNvSpPr>
            <a:spLocks noGrp="1" noChangeArrowheads="1"/>
          </p:cNvSpPr>
          <p:nvPr>
            <p:ph type="dt" sz="quarter" idx="1"/>
          </p:nvPr>
        </p:nvSpPr>
        <p:spPr bwMode="auto">
          <a:xfrm>
            <a:off x="3886200" y="0"/>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dirty="0"/>
          </a:p>
        </p:txBody>
      </p:sp>
      <p:sp>
        <p:nvSpPr>
          <p:cNvPr id="257028" name="Rectangle 4">
            <a:extLst>
              <a:ext uri="{FF2B5EF4-FFF2-40B4-BE49-F238E27FC236}">
                <a16:creationId xmlns:a16="http://schemas.microsoft.com/office/drawing/2014/main" id="{EB56962C-0C63-46A6-9B8C-7F5F727E10AF}"/>
              </a:ext>
            </a:extLst>
          </p:cNvPr>
          <p:cNvSpPr>
            <a:spLocks noGrp="1" noChangeArrowheads="1"/>
          </p:cNvSpPr>
          <p:nvPr>
            <p:ph type="ftr" sz="quarter" idx="2"/>
          </p:nvPr>
        </p:nvSpPr>
        <p:spPr bwMode="auto">
          <a:xfrm>
            <a:off x="0" y="8721725"/>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dirty="0"/>
          </a:p>
        </p:txBody>
      </p:sp>
      <p:sp>
        <p:nvSpPr>
          <p:cNvPr id="257029" name="Rectangle 5">
            <a:extLst>
              <a:ext uri="{FF2B5EF4-FFF2-40B4-BE49-F238E27FC236}">
                <a16:creationId xmlns:a16="http://schemas.microsoft.com/office/drawing/2014/main" id="{B18A422D-B973-4FAC-AB46-F323B90C29AB}"/>
              </a:ext>
            </a:extLst>
          </p:cNvPr>
          <p:cNvSpPr>
            <a:spLocks noGrp="1" noChangeArrowheads="1"/>
          </p:cNvSpPr>
          <p:nvPr>
            <p:ph type="sldNum" sz="quarter" idx="3"/>
          </p:nvPr>
        </p:nvSpPr>
        <p:spPr bwMode="auto">
          <a:xfrm>
            <a:off x="3886200" y="8721725"/>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9565E792-4AFF-4A3B-A40C-370D23B11506}" type="slidenum">
              <a:rPr lang="en-US" altLang="en-US"/>
              <a:pPr/>
              <a:t>‹#›</a:t>
            </a:fld>
            <a:endParaRPr lang="en-US" alt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F44C110-A8AC-4CFC-BBB3-181A53A5EAE2}"/>
              </a:ext>
            </a:extLst>
          </p:cNvPr>
          <p:cNvSpPr>
            <a:spLocks noGrp="1" noChangeArrowheads="1"/>
          </p:cNvSpPr>
          <p:nvPr>
            <p:ph type="hdr" sz="quarter"/>
          </p:nvPr>
        </p:nvSpPr>
        <p:spPr bwMode="auto">
          <a:xfrm>
            <a:off x="0" y="0"/>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dirty="0"/>
          </a:p>
        </p:txBody>
      </p:sp>
      <p:sp>
        <p:nvSpPr>
          <p:cNvPr id="5123" name="Rectangle 3">
            <a:extLst>
              <a:ext uri="{FF2B5EF4-FFF2-40B4-BE49-F238E27FC236}">
                <a16:creationId xmlns:a16="http://schemas.microsoft.com/office/drawing/2014/main" id="{6D834523-4213-43B2-B386-037D06227EAD}"/>
              </a:ext>
            </a:extLst>
          </p:cNvPr>
          <p:cNvSpPr>
            <a:spLocks noGrp="1" noChangeArrowheads="1"/>
          </p:cNvSpPr>
          <p:nvPr>
            <p:ph type="dt" idx="1"/>
          </p:nvPr>
        </p:nvSpPr>
        <p:spPr bwMode="auto">
          <a:xfrm>
            <a:off x="3886200" y="0"/>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dirty="0"/>
          </a:p>
        </p:txBody>
      </p:sp>
      <p:sp>
        <p:nvSpPr>
          <p:cNvPr id="5124" name="Rectangle 4">
            <a:extLst>
              <a:ext uri="{FF2B5EF4-FFF2-40B4-BE49-F238E27FC236}">
                <a16:creationId xmlns:a16="http://schemas.microsoft.com/office/drawing/2014/main" id="{B57F514E-FB8F-4B5C-9654-C217961CAEB6}"/>
              </a:ext>
            </a:extLst>
          </p:cNvPr>
          <p:cNvSpPr>
            <a:spLocks noChangeArrowheads="1" noTextEdit="1"/>
          </p:cNvSpPr>
          <p:nvPr>
            <p:ph type="sldImg" idx="2"/>
          </p:nvPr>
        </p:nvSpPr>
        <p:spPr bwMode="auto">
          <a:xfrm>
            <a:off x="1135063" y="688975"/>
            <a:ext cx="4589462" cy="34417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a:extLst>
              <a:ext uri="{FF2B5EF4-FFF2-40B4-BE49-F238E27FC236}">
                <a16:creationId xmlns:a16="http://schemas.microsoft.com/office/drawing/2014/main" id="{9C98638A-B35A-48B9-BB1C-A3EBD5C54B68}"/>
              </a:ext>
            </a:extLst>
          </p:cNvPr>
          <p:cNvSpPr>
            <a:spLocks noGrp="1" noChangeArrowheads="1"/>
          </p:cNvSpPr>
          <p:nvPr>
            <p:ph type="body" sz="quarter" idx="3"/>
          </p:nvPr>
        </p:nvSpPr>
        <p:spPr bwMode="auto">
          <a:xfrm>
            <a:off x="914400" y="4360863"/>
            <a:ext cx="5029200" cy="413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6" name="Rectangle 6">
            <a:extLst>
              <a:ext uri="{FF2B5EF4-FFF2-40B4-BE49-F238E27FC236}">
                <a16:creationId xmlns:a16="http://schemas.microsoft.com/office/drawing/2014/main" id="{070EB1CA-6830-4E8C-A6ED-AA11B85899E7}"/>
              </a:ext>
            </a:extLst>
          </p:cNvPr>
          <p:cNvSpPr>
            <a:spLocks noGrp="1" noChangeArrowheads="1"/>
          </p:cNvSpPr>
          <p:nvPr>
            <p:ph type="ftr" sz="quarter" idx="4"/>
          </p:nvPr>
        </p:nvSpPr>
        <p:spPr bwMode="auto">
          <a:xfrm>
            <a:off x="0" y="8721725"/>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dirty="0"/>
          </a:p>
        </p:txBody>
      </p:sp>
      <p:sp>
        <p:nvSpPr>
          <p:cNvPr id="5127" name="Rectangle 7">
            <a:extLst>
              <a:ext uri="{FF2B5EF4-FFF2-40B4-BE49-F238E27FC236}">
                <a16:creationId xmlns:a16="http://schemas.microsoft.com/office/drawing/2014/main" id="{1D0B039E-E722-487A-AF97-1941148491F3}"/>
              </a:ext>
            </a:extLst>
          </p:cNvPr>
          <p:cNvSpPr>
            <a:spLocks noGrp="1" noChangeArrowheads="1"/>
          </p:cNvSpPr>
          <p:nvPr>
            <p:ph type="sldNum" sz="quarter" idx="5"/>
          </p:nvPr>
        </p:nvSpPr>
        <p:spPr bwMode="auto">
          <a:xfrm>
            <a:off x="3886200" y="8721725"/>
            <a:ext cx="297180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14CAD46-63DF-4461-AC37-C279EE056631}" type="slidenum">
              <a:rPr lang="en-US" altLang="en-US"/>
              <a:pPr/>
              <a:t>‹#›</a:t>
            </a:fld>
            <a:endParaRPr lang="en-US" alt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805B8-AAF7-46D7-A6B6-F3EA9DF7A778}"/>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7BC323D-68D9-435E-B1FB-10FE103E91A1}"/>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286884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CEFDC-09D7-4807-8DFD-01D21E3A847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BBA5EE-E85A-4AE9-B69B-2FF88D0BB6F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839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352CF4-4C37-4EDA-8F03-A7E73BF8384F}"/>
              </a:ext>
            </a:extLst>
          </p:cNvPr>
          <p:cNvSpPr>
            <a:spLocks noGrp="1"/>
          </p:cNvSpPr>
          <p:nvPr>
            <p:ph type="title" orient="vert"/>
          </p:nvPr>
        </p:nvSpPr>
        <p:spPr>
          <a:xfrm>
            <a:off x="6515100" y="228600"/>
            <a:ext cx="1943100" cy="58674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C6BD1BF-9D5E-432C-B35E-F1DD99CDC58D}"/>
              </a:ext>
            </a:extLst>
          </p:cNvPr>
          <p:cNvSpPr>
            <a:spLocks noGrp="1"/>
          </p:cNvSpPr>
          <p:nvPr>
            <p:ph type="body" orient="vert" idx="1"/>
          </p:nvPr>
        </p:nvSpPr>
        <p:spPr>
          <a:xfrm>
            <a:off x="6858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64793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CE672-4676-4268-BFB2-5F3320AE0F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313DB9-D308-4485-B3BA-C0CF64F2CF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45346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DABF0-41C5-4F30-BE0F-8755A43833F2}"/>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9DC3BB-8BB4-4CFB-9911-7ECBD77EBE8E}"/>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2394322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CFCB7-35C4-45BA-9458-68356BDE9F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D9262F-4E6D-44C7-8452-08A5A609DB46}"/>
              </a:ext>
            </a:extLst>
          </p:cNvPr>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9FDE041-91AA-40E4-B3CE-D85BCF794ED1}"/>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01236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CA1DA-8E53-49F2-AE18-B7A5E8A67C65}"/>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9377E2-A17D-4EF2-92FF-9609E641A5F9}"/>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8467D-6BB6-4EB1-B152-25521600B97C}"/>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4B3F0E-6D55-474D-A825-EC6285A04FA8}"/>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FA10774-3648-433A-9DD9-1B759EF01B49}"/>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5307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C54CB-2291-4A79-998B-74E8192A3EA0}"/>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6529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296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4638B-1579-4200-8E0D-C94FC32912FC}"/>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30AA62-BE8B-4AB0-9147-8576B48A9933}"/>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4CDCF8-B1FE-4E4D-B9E3-0E1956EF10A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585971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C22BD-2D1E-45CD-A2E3-5AF61C3AD19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6E84BC-D3ED-4371-BE11-0458D85357E2}"/>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EFF0665-10FE-438B-9D4B-328C2F7E5AA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395492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7ADEA00-39F5-432E-A760-1D1E24EDA1DE}"/>
              </a:ext>
            </a:extLst>
          </p:cNvPr>
          <p:cNvSpPr>
            <a:spLocks noGrp="1" noChangeArrowheads="1"/>
          </p:cNvSpPr>
          <p:nvPr>
            <p:ph type="title"/>
          </p:nvPr>
        </p:nvSpPr>
        <p:spPr bwMode="auto">
          <a:xfrm>
            <a:off x="685800" y="228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2D11BD7E-854D-4B3C-A43E-DA853A861B00}"/>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3" name="Rectangle 9">
            <a:extLst>
              <a:ext uri="{FF2B5EF4-FFF2-40B4-BE49-F238E27FC236}">
                <a16:creationId xmlns:a16="http://schemas.microsoft.com/office/drawing/2014/main" id="{92E484B2-65A3-4D86-A03A-24C5D117FAFE}"/>
              </a:ext>
            </a:extLst>
          </p:cNvPr>
          <p:cNvSpPr>
            <a:spLocks noChangeArrowheads="1"/>
          </p:cNvSpPr>
          <p:nvPr userDrawn="1"/>
        </p:nvSpPr>
        <p:spPr bwMode="auto">
          <a:xfrm>
            <a:off x="0" y="0"/>
            <a:ext cx="9144000" cy="1524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1035" name="Rectangle 11">
            <a:extLst>
              <a:ext uri="{FF2B5EF4-FFF2-40B4-BE49-F238E27FC236}">
                <a16:creationId xmlns:a16="http://schemas.microsoft.com/office/drawing/2014/main" id="{74D80011-40EA-420E-8BB5-2B4CFE185D2C}"/>
              </a:ext>
            </a:extLst>
          </p:cNvPr>
          <p:cNvSpPr>
            <a:spLocks noChangeArrowheads="1"/>
          </p:cNvSpPr>
          <p:nvPr userDrawn="1"/>
        </p:nvSpPr>
        <p:spPr bwMode="auto">
          <a:xfrm>
            <a:off x="8991600" y="152400"/>
            <a:ext cx="152400" cy="6705600"/>
          </a:xfrm>
          <a:prstGeom prst="rect">
            <a:avLst/>
          </a:prstGeom>
          <a:solidFill>
            <a:srgbClr val="33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1036" name="Text Box 12">
            <a:extLst>
              <a:ext uri="{FF2B5EF4-FFF2-40B4-BE49-F238E27FC236}">
                <a16:creationId xmlns:a16="http://schemas.microsoft.com/office/drawing/2014/main" id="{B8DD7B38-C423-4A56-9272-30BA9D46F618}"/>
              </a:ext>
            </a:extLst>
          </p:cNvPr>
          <p:cNvSpPr txBox="1">
            <a:spLocks noChangeArrowheads="1"/>
          </p:cNvSpPr>
          <p:nvPr userDrawn="1"/>
        </p:nvSpPr>
        <p:spPr bwMode="auto">
          <a:xfrm>
            <a:off x="8594725" y="6615113"/>
            <a:ext cx="422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fld id="{D4C0A7FB-D316-4F8F-8E45-8A32C1FFF971}" type="slidenum">
              <a:rPr lang="en-US" altLang="en-US" sz="1600"/>
              <a:pPr/>
              <a:t>‹#›</a:t>
            </a:fld>
            <a:endParaRPr lang="en-US" altLang="en-US" sz="1600" dirty="0"/>
          </a:p>
        </p:txBody>
      </p:sp>
      <p:graphicFrame>
        <p:nvGraphicFramePr>
          <p:cNvPr id="1037" name="Object 13">
            <a:extLst>
              <a:ext uri="{FF2B5EF4-FFF2-40B4-BE49-F238E27FC236}">
                <a16:creationId xmlns:a16="http://schemas.microsoft.com/office/drawing/2014/main" id="{0955DECE-51BD-4B5D-A1F1-70502202254A}"/>
              </a:ext>
            </a:extLst>
          </p:cNvPr>
          <p:cNvGraphicFramePr>
            <a:graphicFrameLocks noChangeAspect="1"/>
          </p:cNvGraphicFramePr>
          <p:nvPr userDrawn="1"/>
        </p:nvGraphicFramePr>
        <p:xfrm>
          <a:off x="0" y="6213475"/>
          <a:ext cx="685800" cy="644525"/>
        </p:xfrm>
        <a:graphic>
          <a:graphicData uri="http://schemas.openxmlformats.org/presentationml/2006/ole">
            <mc:AlternateContent xmlns:mc="http://schemas.openxmlformats.org/markup-compatibility/2006">
              <mc:Choice xmlns:v="urn:schemas-microsoft-com:vml" Requires="v">
                <p:oleObj name="Bitmap Image" r:id="rId13" imgW="3029373" imgH="2847619" progId="Paint.Picture">
                  <p:embed/>
                </p:oleObj>
              </mc:Choice>
              <mc:Fallback>
                <p:oleObj name="Bitmap Image" r:id="rId13" imgW="3029373" imgH="2847619" progId="Paint.Picture">
                  <p:embed/>
                  <p:pic>
                    <p:nvPicPr>
                      <p:cNvPr id="1037" name="Object 13">
                        <a:extLst>
                          <a:ext uri="{FF2B5EF4-FFF2-40B4-BE49-F238E27FC236}">
                            <a16:creationId xmlns:a16="http://schemas.microsoft.com/office/drawing/2014/main" id="{0955DECE-51BD-4B5D-A1F1-70502202254A}"/>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6213475"/>
                        <a:ext cx="685800" cy="64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3600" b="1" kern="1200">
          <a:solidFill>
            <a:srgbClr val="333399"/>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3600" b="1">
          <a:solidFill>
            <a:srgbClr val="333399"/>
          </a:solidFill>
          <a:effectLst>
            <a:outerShdw blurRad="38100" dist="38100" dir="2700000" algn="tl">
              <a:srgbClr val="C0C0C0"/>
            </a:outerShdw>
          </a:effectLst>
          <a:latin typeface="Arial" panose="020B0604020202020204" pitchFamily="34" charset="0"/>
        </a:defRPr>
      </a:lvl2pPr>
      <a:lvl3pPr algn="ctr" rtl="0" fontAlgn="base">
        <a:spcBef>
          <a:spcPct val="0"/>
        </a:spcBef>
        <a:spcAft>
          <a:spcPct val="0"/>
        </a:spcAft>
        <a:defRPr sz="3600" b="1">
          <a:solidFill>
            <a:srgbClr val="333399"/>
          </a:solidFill>
          <a:effectLst>
            <a:outerShdw blurRad="38100" dist="38100" dir="2700000" algn="tl">
              <a:srgbClr val="C0C0C0"/>
            </a:outerShdw>
          </a:effectLst>
          <a:latin typeface="Arial" panose="020B0604020202020204" pitchFamily="34" charset="0"/>
        </a:defRPr>
      </a:lvl3pPr>
      <a:lvl4pPr algn="ctr" rtl="0" fontAlgn="base">
        <a:spcBef>
          <a:spcPct val="0"/>
        </a:spcBef>
        <a:spcAft>
          <a:spcPct val="0"/>
        </a:spcAft>
        <a:defRPr sz="3600" b="1">
          <a:solidFill>
            <a:srgbClr val="333399"/>
          </a:solidFill>
          <a:effectLst>
            <a:outerShdw blurRad="38100" dist="38100" dir="2700000" algn="tl">
              <a:srgbClr val="C0C0C0"/>
            </a:outerShdw>
          </a:effectLst>
          <a:latin typeface="Arial" panose="020B0604020202020204" pitchFamily="34" charset="0"/>
        </a:defRPr>
      </a:lvl4pPr>
      <a:lvl5pPr algn="ctr" rtl="0" fontAlgn="base">
        <a:spcBef>
          <a:spcPct val="0"/>
        </a:spcBef>
        <a:spcAft>
          <a:spcPct val="0"/>
        </a:spcAft>
        <a:defRPr sz="3600" b="1">
          <a:solidFill>
            <a:srgbClr val="333399"/>
          </a:solidFill>
          <a:effectLst>
            <a:outerShdw blurRad="38100" dist="38100" dir="2700000" algn="tl">
              <a:srgbClr val="C0C0C0"/>
            </a:outerShdw>
          </a:effectLst>
          <a:latin typeface="Arial" panose="020B0604020202020204" pitchFamily="34" charset="0"/>
        </a:defRPr>
      </a:lvl5pPr>
      <a:lvl6pPr marL="457200" algn="ctr" rtl="0" fontAlgn="base">
        <a:spcBef>
          <a:spcPct val="0"/>
        </a:spcBef>
        <a:spcAft>
          <a:spcPct val="0"/>
        </a:spcAft>
        <a:defRPr sz="3600" b="1">
          <a:solidFill>
            <a:srgbClr val="333399"/>
          </a:solidFill>
          <a:effectLst>
            <a:outerShdw blurRad="38100" dist="38100" dir="2700000" algn="tl">
              <a:srgbClr val="C0C0C0"/>
            </a:outerShdw>
          </a:effectLst>
          <a:latin typeface="Arial" panose="020B0604020202020204" pitchFamily="34" charset="0"/>
        </a:defRPr>
      </a:lvl6pPr>
      <a:lvl7pPr marL="914400" algn="ctr" rtl="0" fontAlgn="base">
        <a:spcBef>
          <a:spcPct val="0"/>
        </a:spcBef>
        <a:spcAft>
          <a:spcPct val="0"/>
        </a:spcAft>
        <a:defRPr sz="3600" b="1">
          <a:solidFill>
            <a:srgbClr val="333399"/>
          </a:solidFill>
          <a:effectLst>
            <a:outerShdw blurRad="38100" dist="38100" dir="2700000" algn="tl">
              <a:srgbClr val="C0C0C0"/>
            </a:outerShdw>
          </a:effectLst>
          <a:latin typeface="Arial" panose="020B0604020202020204" pitchFamily="34" charset="0"/>
        </a:defRPr>
      </a:lvl7pPr>
      <a:lvl8pPr marL="1371600" algn="ctr" rtl="0" fontAlgn="base">
        <a:spcBef>
          <a:spcPct val="0"/>
        </a:spcBef>
        <a:spcAft>
          <a:spcPct val="0"/>
        </a:spcAft>
        <a:defRPr sz="3600" b="1">
          <a:solidFill>
            <a:srgbClr val="333399"/>
          </a:solidFill>
          <a:effectLst>
            <a:outerShdw blurRad="38100" dist="38100" dir="2700000" algn="tl">
              <a:srgbClr val="C0C0C0"/>
            </a:outerShdw>
          </a:effectLst>
          <a:latin typeface="Arial" panose="020B0604020202020204" pitchFamily="34" charset="0"/>
        </a:defRPr>
      </a:lvl8pPr>
      <a:lvl9pPr marL="1828800" algn="ctr" rtl="0" fontAlgn="base">
        <a:spcBef>
          <a:spcPct val="0"/>
        </a:spcBef>
        <a:spcAft>
          <a:spcPct val="0"/>
        </a:spcAft>
        <a:defRPr sz="3600" b="1">
          <a:solidFill>
            <a:srgbClr val="333399"/>
          </a:solidFill>
          <a:effectLst>
            <a:outerShdw blurRad="38100" dist="38100" dir="2700000" algn="tl">
              <a:srgbClr val="C0C0C0"/>
            </a:outerShdw>
          </a:effectLst>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rgbClr val="333399"/>
          </a:solidFill>
          <a:latin typeface="+mn-lt"/>
          <a:ea typeface="+mn-ea"/>
          <a:cs typeface="+mn-cs"/>
        </a:defRPr>
      </a:lvl1pPr>
      <a:lvl2pPr marL="742950" indent="-285750" algn="l" rtl="0" fontAlgn="base">
        <a:spcBef>
          <a:spcPct val="20000"/>
        </a:spcBef>
        <a:spcAft>
          <a:spcPct val="0"/>
        </a:spcAft>
        <a:buChar char="–"/>
        <a:defRPr sz="2800" kern="1200">
          <a:solidFill>
            <a:srgbClr val="333399"/>
          </a:solidFill>
          <a:latin typeface="+mn-lt"/>
          <a:ea typeface="+mn-ea"/>
          <a:cs typeface="+mn-cs"/>
        </a:defRPr>
      </a:lvl2pPr>
      <a:lvl3pPr marL="1143000" indent="-228600" algn="l" rtl="0" fontAlgn="base">
        <a:spcBef>
          <a:spcPct val="20000"/>
        </a:spcBef>
        <a:spcAft>
          <a:spcPct val="0"/>
        </a:spcAft>
        <a:buChar char="•"/>
        <a:defRPr sz="2400" kern="1200">
          <a:solidFill>
            <a:srgbClr val="333399"/>
          </a:solidFill>
          <a:latin typeface="+mn-lt"/>
          <a:ea typeface="+mn-ea"/>
          <a:cs typeface="+mn-cs"/>
        </a:defRPr>
      </a:lvl3pPr>
      <a:lvl4pPr marL="1600200" indent="-228600" algn="l" rtl="0" fontAlgn="base">
        <a:spcBef>
          <a:spcPct val="20000"/>
        </a:spcBef>
        <a:spcAft>
          <a:spcPct val="0"/>
        </a:spcAft>
        <a:buChar char="–"/>
        <a:defRPr sz="2000" kern="1200">
          <a:solidFill>
            <a:srgbClr val="333399"/>
          </a:solidFill>
          <a:latin typeface="+mn-lt"/>
          <a:ea typeface="+mn-ea"/>
          <a:cs typeface="+mn-cs"/>
        </a:defRPr>
      </a:lvl4pPr>
      <a:lvl5pPr marL="2057400" indent="-228600" algn="l" rtl="0" fontAlgn="base">
        <a:spcBef>
          <a:spcPct val="20000"/>
        </a:spcBef>
        <a:spcAft>
          <a:spcPct val="0"/>
        </a:spcAft>
        <a:buChar char="»"/>
        <a:defRPr sz="2000" kern="1200">
          <a:solidFill>
            <a:srgbClr val="33339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Rectangle 2">
            <a:extLst>
              <a:ext uri="{FF2B5EF4-FFF2-40B4-BE49-F238E27FC236}">
                <a16:creationId xmlns:a16="http://schemas.microsoft.com/office/drawing/2014/main" id="{FCC47BC7-2E73-437A-A119-2B263AF43D08}"/>
              </a:ext>
            </a:extLst>
          </p:cNvPr>
          <p:cNvSpPr>
            <a:spLocks noGrp="1" noChangeArrowheads="1"/>
          </p:cNvSpPr>
          <p:nvPr>
            <p:ph type="ctrTitle"/>
          </p:nvPr>
        </p:nvSpPr>
        <p:spPr>
          <a:xfrm>
            <a:off x="685800" y="2286000"/>
            <a:ext cx="7772400" cy="1143000"/>
          </a:xfrm>
        </p:spPr>
        <p:txBody>
          <a:bodyPr anchor="ctr"/>
          <a:lstStyle/>
          <a:p>
            <a:r>
              <a:rPr lang="en-US" altLang="en-US" sz="3600" i="1" dirty="0"/>
              <a:t>The Four Elements of Successful Management</a:t>
            </a:r>
          </a:p>
        </p:txBody>
      </p:sp>
      <p:sp>
        <p:nvSpPr>
          <p:cNvPr id="376835" name="Rectangle 3">
            <a:extLst>
              <a:ext uri="{FF2B5EF4-FFF2-40B4-BE49-F238E27FC236}">
                <a16:creationId xmlns:a16="http://schemas.microsoft.com/office/drawing/2014/main" id="{66EB99A2-30AC-4AAB-A903-54E890DFDA11}"/>
              </a:ext>
            </a:extLst>
          </p:cNvPr>
          <p:cNvSpPr>
            <a:spLocks noGrp="1" noChangeArrowheads="1"/>
          </p:cNvSpPr>
          <p:nvPr>
            <p:ph type="subTitle" idx="1"/>
          </p:nvPr>
        </p:nvSpPr>
        <p:spPr>
          <a:xfrm>
            <a:off x="1371600" y="3886200"/>
            <a:ext cx="6400800" cy="1752600"/>
          </a:xfrm>
        </p:spPr>
        <p:txBody>
          <a:bodyPr/>
          <a:lstStyle/>
          <a:p>
            <a:r>
              <a:rPr lang="en-US" altLang="en-US" sz="3200" dirty="0"/>
              <a:t>By Don R. Marshall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154" name="Rectangle 1026">
            <a:extLst>
              <a:ext uri="{FF2B5EF4-FFF2-40B4-BE49-F238E27FC236}">
                <a16:creationId xmlns:a16="http://schemas.microsoft.com/office/drawing/2014/main" id="{0664F539-9706-4716-9F2C-B70F29941487}"/>
              </a:ext>
            </a:extLst>
          </p:cNvPr>
          <p:cNvSpPr>
            <a:spLocks noGrp="1" noChangeArrowheads="1"/>
          </p:cNvSpPr>
          <p:nvPr>
            <p:ph type="title"/>
          </p:nvPr>
        </p:nvSpPr>
        <p:spPr/>
        <p:txBody>
          <a:bodyPr/>
          <a:lstStyle/>
          <a:p>
            <a:r>
              <a:rPr lang="en-US" altLang="en-US" dirty="0"/>
              <a:t>Element Three: Evaluate</a:t>
            </a:r>
          </a:p>
        </p:txBody>
      </p:sp>
      <p:sp>
        <p:nvSpPr>
          <p:cNvPr id="433155" name="Rectangle 1027">
            <a:extLst>
              <a:ext uri="{FF2B5EF4-FFF2-40B4-BE49-F238E27FC236}">
                <a16:creationId xmlns:a16="http://schemas.microsoft.com/office/drawing/2014/main" id="{9773184E-CDCD-4886-911D-AA85E4401973}"/>
              </a:ext>
            </a:extLst>
          </p:cNvPr>
          <p:cNvSpPr>
            <a:spLocks noGrp="1" noChangeArrowheads="1"/>
          </p:cNvSpPr>
          <p:nvPr>
            <p:ph type="body" idx="1"/>
          </p:nvPr>
        </p:nvSpPr>
        <p:spPr>
          <a:xfrm>
            <a:off x="609600" y="1524000"/>
            <a:ext cx="7772400" cy="4114800"/>
          </a:xfrm>
        </p:spPr>
        <p:txBody>
          <a:bodyPr/>
          <a:lstStyle/>
          <a:p>
            <a:pPr>
              <a:buFontTx/>
              <a:buNone/>
            </a:pPr>
            <a:r>
              <a:rPr lang="en-US" altLang="en-US" sz="1800" u="sng" dirty="0"/>
              <a:t>When direction is clear, you will have the criteria you need to evaluate performance using the following steps:</a:t>
            </a:r>
          </a:p>
          <a:p>
            <a:pPr>
              <a:buFontTx/>
              <a:buNone/>
            </a:pPr>
            <a:endParaRPr lang="en-US" altLang="en-US" sz="1800" u="sng" dirty="0"/>
          </a:p>
          <a:p>
            <a:r>
              <a:rPr lang="en-US" altLang="en-US" sz="1800" dirty="0"/>
              <a:t>Schedule an annual performance evaluation meeting with each employee.</a:t>
            </a:r>
          </a:p>
          <a:p>
            <a:r>
              <a:rPr lang="en-US" altLang="en-US" sz="1800" dirty="0"/>
              <a:t>Prepare for each meeting by gathering information and statistics on the person’s performance and reflecting on it. Determine specific performance items to discuss during the meeting. Ask the employee to evaluate his or her own performance so that the two of you can use the meeting to discuss the difference between your perceptions.</a:t>
            </a:r>
          </a:p>
          <a:p>
            <a:r>
              <a:rPr lang="en-US" altLang="en-US" sz="1800" dirty="0"/>
              <a:t>Hold the meeting and compare and discuss your two evaluations. Where the two of you differ is where you should begin to talk.</a:t>
            </a:r>
            <a:endParaRPr lang="en-US" altLang="en-US" sz="1800" u="sng"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4178" name="Rectangle 2">
            <a:extLst>
              <a:ext uri="{FF2B5EF4-FFF2-40B4-BE49-F238E27FC236}">
                <a16:creationId xmlns:a16="http://schemas.microsoft.com/office/drawing/2014/main" id="{29BC0E4F-1072-4524-A150-944518CCF787}"/>
              </a:ext>
            </a:extLst>
          </p:cNvPr>
          <p:cNvSpPr>
            <a:spLocks noGrp="1" noChangeArrowheads="1"/>
          </p:cNvSpPr>
          <p:nvPr>
            <p:ph type="title"/>
          </p:nvPr>
        </p:nvSpPr>
        <p:spPr/>
        <p:txBody>
          <a:bodyPr/>
          <a:lstStyle/>
          <a:p>
            <a:r>
              <a:rPr lang="en-US" altLang="en-US" dirty="0"/>
              <a:t>Element Three: Evaluate</a:t>
            </a:r>
          </a:p>
        </p:txBody>
      </p:sp>
      <p:sp>
        <p:nvSpPr>
          <p:cNvPr id="434179" name="Rectangle 3">
            <a:extLst>
              <a:ext uri="{FF2B5EF4-FFF2-40B4-BE49-F238E27FC236}">
                <a16:creationId xmlns:a16="http://schemas.microsoft.com/office/drawing/2014/main" id="{FD05C79C-3D20-48C2-965A-D27630D3037C}"/>
              </a:ext>
            </a:extLst>
          </p:cNvPr>
          <p:cNvSpPr>
            <a:spLocks noGrp="1" noChangeArrowheads="1"/>
          </p:cNvSpPr>
          <p:nvPr>
            <p:ph type="body" idx="1"/>
          </p:nvPr>
        </p:nvSpPr>
        <p:spPr>
          <a:xfrm>
            <a:off x="609600" y="1524000"/>
            <a:ext cx="7772400" cy="4114800"/>
          </a:xfrm>
        </p:spPr>
        <p:txBody>
          <a:bodyPr/>
          <a:lstStyle/>
          <a:p>
            <a:pPr>
              <a:lnSpc>
                <a:spcPct val="90000"/>
              </a:lnSpc>
              <a:buFontTx/>
              <a:buNone/>
            </a:pPr>
            <a:r>
              <a:rPr lang="en-US" altLang="en-US" sz="2000" u="sng" dirty="0"/>
              <a:t>Advantages of customized, employee-drive evaluations include:</a:t>
            </a:r>
          </a:p>
          <a:p>
            <a:pPr>
              <a:lnSpc>
                <a:spcPct val="90000"/>
              </a:lnSpc>
              <a:buFontTx/>
              <a:buNone/>
            </a:pPr>
            <a:endParaRPr lang="en-US" altLang="en-US" sz="2000" u="sng" dirty="0"/>
          </a:p>
          <a:p>
            <a:pPr>
              <a:lnSpc>
                <a:spcPct val="90000"/>
              </a:lnSpc>
            </a:pPr>
            <a:r>
              <a:rPr lang="en-US" altLang="en-US" sz="2000" dirty="0"/>
              <a:t>Can fit the organization and its technology, workforce, customer base, and management goals.</a:t>
            </a:r>
          </a:p>
          <a:p>
            <a:pPr>
              <a:lnSpc>
                <a:spcPct val="90000"/>
              </a:lnSpc>
            </a:pPr>
            <a:r>
              <a:rPr lang="en-US" altLang="en-US" sz="2000" dirty="0"/>
              <a:t>Represent the perspective and opinions of both management and nonmanagement personnel, so that everyone feels ownership of the program. </a:t>
            </a:r>
          </a:p>
          <a:p>
            <a:pPr>
              <a:lnSpc>
                <a:spcPct val="90000"/>
              </a:lnSpc>
            </a:pPr>
            <a:r>
              <a:rPr lang="en-US" altLang="en-US" sz="2000" dirty="0"/>
              <a:t>Program can be introduced to employees in meetings conducted by members of the team, which increases participation and sense of ownership.</a:t>
            </a:r>
          </a:p>
          <a:p>
            <a:pPr>
              <a:lnSpc>
                <a:spcPct val="90000"/>
              </a:lnSpc>
            </a:pPr>
            <a:r>
              <a:rPr lang="en-US" altLang="en-US" sz="2000" dirty="0"/>
              <a:t>When it’s time to change the program, the in-house experts who developed it can consider and make needed changes.</a:t>
            </a:r>
          </a:p>
          <a:p>
            <a:pPr>
              <a:lnSpc>
                <a:spcPct val="90000"/>
              </a:lnSpc>
            </a:pPr>
            <a:r>
              <a:rPr lang="en-US" altLang="en-US" sz="2000" dirty="0"/>
              <a:t>Organization builds a solid base of informed employees.</a:t>
            </a:r>
            <a:endParaRPr lang="en-US" altLang="en-US" sz="2000" u="sng"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5202" name="Rectangle 2">
            <a:extLst>
              <a:ext uri="{FF2B5EF4-FFF2-40B4-BE49-F238E27FC236}">
                <a16:creationId xmlns:a16="http://schemas.microsoft.com/office/drawing/2014/main" id="{85F78539-691C-4D7E-B0BC-135C1DF47D2B}"/>
              </a:ext>
            </a:extLst>
          </p:cNvPr>
          <p:cNvSpPr>
            <a:spLocks noGrp="1" noChangeArrowheads="1"/>
          </p:cNvSpPr>
          <p:nvPr>
            <p:ph type="title"/>
          </p:nvPr>
        </p:nvSpPr>
        <p:spPr/>
        <p:txBody>
          <a:bodyPr/>
          <a:lstStyle/>
          <a:p>
            <a:r>
              <a:rPr lang="en-US" altLang="en-US" dirty="0"/>
              <a:t>Element Three: Evaluate</a:t>
            </a:r>
          </a:p>
        </p:txBody>
      </p:sp>
      <p:sp>
        <p:nvSpPr>
          <p:cNvPr id="435203" name="Rectangle 3">
            <a:extLst>
              <a:ext uri="{FF2B5EF4-FFF2-40B4-BE49-F238E27FC236}">
                <a16:creationId xmlns:a16="http://schemas.microsoft.com/office/drawing/2014/main" id="{659EB62C-3152-4190-99CE-498EBCF03AA6}"/>
              </a:ext>
            </a:extLst>
          </p:cNvPr>
          <p:cNvSpPr>
            <a:spLocks noGrp="1" noChangeArrowheads="1"/>
          </p:cNvSpPr>
          <p:nvPr>
            <p:ph type="body" idx="1"/>
          </p:nvPr>
        </p:nvSpPr>
        <p:spPr>
          <a:xfrm>
            <a:off x="609600" y="1524000"/>
            <a:ext cx="7772400" cy="4114800"/>
          </a:xfrm>
        </p:spPr>
        <p:txBody>
          <a:bodyPr/>
          <a:lstStyle/>
          <a:p>
            <a:pPr marL="609600" indent="-609600">
              <a:buFontTx/>
              <a:buNone/>
            </a:pPr>
            <a:r>
              <a:rPr lang="en-US" altLang="en-US" sz="2000" u="sng" dirty="0"/>
              <a:t>Manager’s Evaluation Meeting Guide</a:t>
            </a:r>
          </a:p>
          <a:p>
            <a:pPr marL="609600" indent="-609600">
              <a:buFontTx/>
              <a:buNone/>
            </a:pPr>
            <a:endParaRPr lang="en-US" altLang="en-US" sz="2000" u="sng" dirty="0"/>
          </a:p>
          <a:p>
            <a:pPr marL="609600" indent="-609600">
              <a:buFontTx/>
              <a:buAutoNum type="arabicPeriod"/>
            </a:pPr>
            <a:r>
              <a:rPr lang="en-US" altLang="en-US" sz="2000" dirty="0"/>
              <a:t>State the purpose of the meeting.</a:t>
            </a:r>
          </a:p>
          <a:p>
            <a:pPr marL="609600" indent="-609600">
              <a:buFontTx/>
              <a:buAutoNum type="arabicPeriod"/>
            </a:pPr>
            <a:r>
              <a:rPr lang="en-US" altLang="en-US" sz="2000" dirty="0"/>
              <a:t>Review the employee’s self-evaluation.</a:t>
            </a:r>
          </a:p>
          <a:p>
            <a:pPr marL="609600" indent="-609600">
              <a:buFontTx/>
              <a:buAutoNum type="arabicPeriod"/>
            </a:pPr>
            <a:r>
              <a:rPr lang="en-US" altLang="en-US" sz="2000" dirty="0"/>
              <a:t>Review the manager’s employee evaluation.</a:t>
            </a:r>
          </a:p>
          <a:p>
            <a:pPr marL="609600" indent="-609600">
              <a:buFontTx/>
              <a:buAutoNum type="arabicPeriod"/>
            </a:pPr>
            <a:r>
              <a:rPr lang="en-US" altLang="en-US" sz="2000" dirty="0"/>
              <a:t>Discuss any differences and reach understanding.</a:t>
            </a:r>
          </a:p>
          <a:p>
            <a:pPr marL="609600" indent="-609600">
              <a:buFontTx/>
              <a:buAutoNum type="arabicPeriod"/>
            </a:pPr>
            <a:r>
              <a:rPr lang="en-US" altLang="en-US" sz="2000" dirty="0"/>
              <a:t>Outline future performance and job expectations.</a:t>
            </a:r>
          </a:p>
          <a:p>
            <a:pPr marL="609600" indent="-609600">
              <a:buFontTx/>
              <a:buAutoNum type="arabicPeriod"/>
            </a:pPr>
            <a:r>
              <a:rPr lang="en-US" altLang="en-US" sz="2000" dirty="0"/>
              <a:t>Discuss any appropriate pay adjustments.</a:t>
            </a:r>
          </a:p>
          <a:p>
            <a:pPr marL="609600" indent="-609600">
              <a:buFontTx/>
              <a:buAutoNum type="arabicPeriod"/>
            </a:pPr>
            <a:r>
              <a:rPr lang="en-US" altLang="en-US" sz="2000" dirty="0"/>
              <a:t>Schedule any follow-up sessions or next evaluation date.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6" name="Rectangle 2">
            <a:extLst>
              <a:ext uri="{FF2B5EF4-FFF2-40B4-BE49-F238E27FC236}">
                <a16:creationId xmlns:a16="http://schemas.microsoft.com/office/drawing/2014/main" id="{3B7064B1-C7BD-4582-BDD2-D125DFB42507}"/>
              </a:ext>
            </a:extLst>
          </p:cNvPr>
          <p:cNvSpPr>
            <a:spLocks noGrp="1" noChangeArrowheads="1"/>
          </p:cNvSpPr>
          <p:nvPr>
            <p:ph type="title"/>
          </p:nvPr>
        </p:nvSpPr>
        <p:spPr/>
        <p:txBody>
          <a:bodyPr/>
          <a:lstStyle/>
          <a:p>
            <a:r>
              <a:rPr lang="en-US" altLang="en-US" dirty="0"/>
              <a:t>Element Three: Evaluate</a:t>
            </a:r>
          </a:p>
        </p:txBody>
      </p:sp>
      <p:sp>
        <p:nvSpPr>
          <p:cNvPr id="436227" name="Rectangle 3">
            <a:extLst>
              <a:ext uri="{FF2B5EF4-FFF2-40B4-BE49-F238E27FC236}">
                <a16:creationId xmlns:a16="http://schemas.microsoft.com/office/drawing/2014/main" id="{9754906A-1FD0-493D-88A2-372A514B1E98}"/>
              </a:ext>
            </a:extLst>
          </p:cNvPr>
          <p:cNvSpPr>
            <a:spLocks noGrp="1" noChangeArrowheads="1"/>
          </p:cNvSpPr>
          <p:nvPr>
            <p:ph type="body" idx="1"/>
          </p:nvPr>
        </p:nvSpPr>
        <p:spPr>
          <a:xfrm>
            <a:off x="609600" y="1524000"/>
            <a:ext cx="7772400" cy="4114800"/>
          </a:xfrm>
        </p:spPr>
        <p:txBody>
          <a:bodyPr/>
          <a:lstStyle/>
          <a:p>
            <a:pPr marL="609600" indent="-609600">
              <a:lnSpc>
                <a:spcPct val="90000"/>
              </a:lnSpc>
              <a:buFontTx/>
              <a:buNone/>
            </a:pPr>
            <a:r>
              <a:rPr lang="en-US" altLang="en-US" sz="2400" u="sng" dirty="0"/>
              <a:t>Three Rules for Productive Evaluation Meetings</a:t>
            </a:r>
          </a:p>
          <a:p>
            <a:pPr marL="609600" indent="-609600">
              <a:lnSpc>
                <a:spcPct val="90000"/>
              </a:lnSpc>
              <a:buFontTx/>
              <a:buNone/>
            </a:pPr>
            <a:endParaRPr lang="en-US" altLang="en-US" sz="2400" u="sng" dirty="0"/>
          </a:p>
          <a:p>
            <a:pPr marL="609600" indent="-609600">
              <a:lnSpc>
                <a:spcPct val="90000"/>
              </a:lnSpc>
              <a:buFontTx/>
              <a:buAutoNum type="arabicPeriod"/>
            </a:pPr>
            <a:r>
              <a:rPr lang="en-US" altLang="en-US" sz="2400" dirty="0"/>
              <a:t>Don’t say anything more if there is nothing more to say.</a:t>
            </a:r>
          </a:p>
          <a:p>
            <a:pPr marL="609600" indent="-609600">
              <a:lnSpc>
                <a:spcPct val="90000"/>
              </a:lnSpc>
              <a:buFontTx/>
              <a:buAutoNum type="arabicPeriod"/>
            </a:pPr>
            <a:endParaRPr lang="en-US" altLang="en-US" sz="2400" dirty="0"/>
          </a:p>
          <a:p>
            <a:pPr marL="609600" indent="-609600">
              <a:lnSpc>
                <a:spcPct val="90000"/>
              </a:lnSpc>
              <a:buFontTx/>
              <a:buAutoNum type="arabicPeriod"/>
            </a:pPr>
            <a:r>
              <a:rPr lang="en-US" altLang="en-US" sz="2400" dirty="0"/>
              <a:t>Don’t say it here if it should have been said somewhere else.</a:t>
            </a:r>
          </a:p>
          <a:p>
            <a:pPr marL="609600" indent="-609600">
              <a:lnSpc>
                <a:spcPct val="90000"/>
              </a:lnSpc>
              <a:buFontTx/>
              <a:buAutoNum type="arabicPeriod"/>
            </a:pPr>
            <a:endParaRPr lang="en-US" altLang="en-US" sz="2400" dirty="0"/>
          </a:p>
          <a:p>
            <a:pPr marL="609600" indent="-609600">
              <a:lnSpc>
                <a:spcPct val="90000"/>
              </a:lnSpc>
              <a:buFontTx/>
              <a:buAutoNum type="arabicPeriod"/>
            </a:pPr>
            <a:r>
              <a:rPr lang="en-US" altLang="en-US" sz="2400" dirty="0"/>
              <a:t>If there wasn’t anywhere else to say it, say it here. Don’t leave it unsaid.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7250" name="Rectangle 2">
            <a:extLst>
              <a:ext uri="{FF2B5EF4-FFF2-40B4-BE49-F238E27FC236}">
                <a16:creationId xmlns:a16="http://schemas.microsoft.com/office/drawing/2014/main" id="{EC47BFD2-5113-45B3-AC5E-B94F2D6D828D}"/>
              </a:ext>
            </a:extLst>
          </p:cNvPr>
          <p:cNvSpPr>
            <a:spLocks noGrp="1" noChangeArrowheads="1"/>
          </p:cNvSpPr>
          <p:nvPr>
            <p:ph type="title"/>
          </p:nvPr>
        </p:nvSpPr>
        <p:spPr/>
        <p:txBody>
          <a:bodyPr/>
          <a:lstStyle/>
          <a:p>
            <a:r>
              <a:rPr lang="en-US" altLang="en-US" dirty="0"/>
              <a:t>Element Three: Evaluate</a:t>
            </a:r>
          </a:p>
        </p:txBody>
      </p:sp>
      <p:sp>
        <p:nvSpPr>
          <p:cNvPr id="437251" name="Rectangle 3">
            <a:extLst>
              <a:ext uri="{FF2B5EF4-FFF2-40B4-BE49-F238E27FC236}">
                <a16:creationId xmlns:a16="http://schemas.microsoft.com/office/drawing/2014/main" id="{52E787E8-D3CB-47D0-B123-FA78D48D548E}"/>
              </a:ext>
            </a:extLst>
          </p:cNvPr>
          <p:cNvSpPr>
            <a:spLocks noGrp="1" noChangeArrowheads="1"/>
          </p:cNvSpPr>
          <p:nvPr>
            <p:ph type="body" idx="1"/>
          </p:nvPr>
        </p:nvSpPr>
        <p:spPr>
          <a:xfrm>
            <a:off x="609600" y="1143000"/>
            <a:ext cx="7772400" cy="4114800"/>
          </a:xfrm>
        </p:spPr>
        <p:txBody>
          <a:bodyPr/>
          <a:lstStyle/>
          <a:p>
            <a:pPr marL="609600" indent="-609600">
              <a:lnSpc>
                <a:spcPct val="90000"/>
              </a:lnSpc>
              <a:buFontTx/>
              <a:buNone/>
            </a:pPr>
            <a:r>
              <a:rPr lang="en-US" altLang="en-US" sz="2000" u="sng" dirty="0"/>
              <a:t>How Evaluations Should Be Used</a:t>
            </a:r>
          </a:p>
          <a:p>
            <a:pPr marL="609600" indent="-609600">
              <a:lnSpc>
                <a:spcPct val="90000"/>
              </a:lnSpc>
              <a:buFontTx/>
              <a:buNone/>
            </a:pPr>
            <a:r>
              <a:rPr lang="en-US" altLang="en-US" sz="2000" dirty="0"/>
              <a:t>COMPANY</a:t>
            </a:r>
          </a:p>
          <a:p>
            <a:pPr marL="609600" indent="-609600">
              <a:lnSpc>
                <a:spcPct val="90000"/>
              </a:lnSpc>
            </a:pPr>
            <a:r>
              <a:rPr lang="en-US" altLang="en-US" sz="2000" dirty="0"/>
              <a:t>To support pay changes.</a:t>
            </a:r>
          </a:p>
          <a:p>
            <a:pPr marL="609600" indent="-609600">
              <a:lnSpc>
                <a:spcPct val="90000"/>
              </a:lnSpc>
            </a:pPr>
            <a:r>
              <a:rPr lang="en-US" altLang="en-US" sz="2000" dirty="0"/>
              <a:t>To maintain a record of employee performance.</a:t>
            </a:r>
          </a:p>
          <a:p>
            <a:pPr marL="609600" indent="-609600">
              <a:lnSpc>
                <a:spcPct val="90000"/>
              </a:lnSpc>
              <a:buFontTx/>
              <a:buNone/>
            </a:pPr>
            <a:r>
              <a:rPr lang="en-US" altLang="en-US" sz="2000" dirty="0"/>
              <a:t>MANAGER</a:t>
            </a:r>
          </a:p>
          <a:p>
            <a:pPr marL="609600" indent="-609600">
              <a:lnSpc>
                <a:spcPct val="90000"/>
              </a:lnSpc>
            </a:pPr>
            <a:r>
              <a:rPr lang="en-US" altLang="en-US" sz="2000" dirty="0"/>
              <a:t>To monitor employee performance.</a:t>
            </a:r>
          </a:p>
          <a:p>
            <a:pPr marL="609600" indent="-609600">
              <a:lnSpc>
                <a:spcPct val="90000"/>
              </a:lnSpc>
            </a:pPr>
            <a:r>
              <a:rPr lang="en-US" altLang="en-US" sz="2000" dirty="0"/>
              <a:t>To communicate employee performance.</a:t>
            </a:r>
          </a:p>
          <a:p>
            <a:pPr marL="609600" indent="-609600">
              <a:lnSpc>
                <a:spcPct val="90000"/>
              </a:lnSpc>
            </a:pPr>
            <a:r>
              <a:rPr lang="en-US" altLang="en-US" sz="2000" dirty="0"/>
              <a:t>To determine employees’ coaching and training needs.</a:t>
            </a:r>
          </a:p>
          <a:p>
            <a:pPr marL="609600" indent="-609600">
              <a:lnSpc>
                <a:spcPct val="90000"/>
              </a:lnSpc>
            </a:pPr>
            <a:r>
              <a:rPr lang="en-US" altLang="en-US" sz="2000" dirty="0"/>
              <a:t>To plan future departmental employee needs.</a:t>
            </a:r>
          </a:p>
          <a:p>
            <a:pPr marL="609600" indent="-609600">
              <a:lnSpc>
                <a:spcPct val="90000"/>
              </a:lnSpc>
            </a:pPr>
            <a:r>
              <a:rPr lang="en-US" altLang="en-US" sz="2000" dirty="0"/>
              <a:t>To justify pay changes.</a:t>
            </a:r>
          </a:p>
          <a:p>
            <a:pPr marL="609600" indent="-609600">
              <a:lnSpc>
                <a:spcPct val="90000"/>
              </a:lnSpc>
            </a:pPr>
            <a:r>
              <a:rPr lang="en-US" altLang="en-US" sz="2000" dirty="0"/>
              <a:t>To maintain a record of employee performance.</a:t>
            </a:r>
          </a:p>
          <a:p>
            <a:pPr marL="609600" indent="-609600">
              <a:lnSpc>
                <a:spcPct val="90000"/>
              </a:lnSpc>
              <a:buFontTx/>
              <a:buNone/>
            </a:pPr>
            <a:r>
              <a:rPr lang="en-US" altLang="en-US" sz="2000" dirty="0"/>
              <a:t>EMPLOYEE</a:t>
            </a:r>
          </a:p>
          <a:p>
            <a:pPr marL="609600" indent="-609600">
              <a:lnSpc>
                <a:spcPct val="90000"/>
              </a:lnSpc>
            </a:pPr>
            <a:r>
              <a:rPr lang="en-US" altLang="en-US" sz="2000" dirty="0"/>
              <a:t>To understand performance status from the company perspective.</a:t>
            </a:r>
          </a:p>
          <a:p>
            <a:pPr marL="609600" indent="-609600">
              <a:lnSpc>
                <a:spcPct val="90000"/>
              </a:lnSpc>
            </a:pPr>
            <a:r>
              <a:rPr lang="en-US" altLang="en-US" sz="2000" dirty="0"/>
              <a:t>To relate “fairness” of pay to performance and responsibilities.</a:t>
            </a:r>
          </a:p>
          <a:p>
            <a:pPr marL="609600" indent="-609600">
              <a:lnSpc>
                <a:spcPct val="90000"/>
              </a:lnSpc>
            </a:pPr>
            <a:r>
              <a:rPr lang="en-US" altLang="en-US" sz="2000" dirty="0"/>
              <a:t>To plan a career within or outside the company.</a:t>
            </a:r>
          </a:p>
          <a:p>
            <a:pPr marL="609600" indent="-609600">
              <a:lnSpc>
                <a:spcPct val="90000"/>
              </a:lnSpc>
              <a:buFontTx/>
              <a:buNone/>
            </a:pPr>
            <a:endParaRPr lang="en-US" altLang="en-US" sz="2000" u="sng"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6" name="Rectangle 2">
            <a:extLst>
              <a:ext uri="{FF2B5EF4-FFF2-40B4-BE49-F238E27FC236}">
                <a16:creationId xmlns:a16="http://schemas.microsoft.com/office/drawing/2014/main" id="{67B773B3-213F-4D8B-B79F-A7AA481ADE76}"/>
              </a:ext>
            </a:extLst>
          </p:cNvPr>
          <p:cNvSpPr>
            <a:spLocks noGrp="1" noChangeArrowheads="1"/>
          </p:cNvSpPr>
          <p:nvPr>
            <p:ph type="title"/>
          </p:nvPr>
        </p:nvSpPr>
        <p:spPr/>
        <p:txBody>
          <a:bodyPr/>
          <a:lstStyle/>
          <a:p>
            <a:r>
              <a:rPr lang="en-US" altLang="en-US" dirty="0"/>
              <a:t>Element Four: Reward</a:t>
            </a:r>
          </a:p>
        </p:txBody>
      </p:sp>
      <p:sp>
        <p:nvSpPr>
          <p:cNvPr id="425987" name="Rectangle 3">
            <a:extLst>
              <a:ext uri="{FF2B5EF4-FFF2-40B4-BE49-F238E27FC236}">
                <a16:creationId xmlns:a16="http://schemas.microsoft.com/office/drawing/2014/main" id="{2D0E51FB-FF3C-4590-9984-1EBD80B39F6D}"/>
              </a:ext>
            </a:extLst>
          </p:cNvPr>
          <p:cNvSpPr>
            <a:spLocks noGrp="1" noChangeArrowheads="1"/>
          </p:cNvSpPr>
          <p:nvPr>
            <p:ph type="body" idx="1"/>
          </p:nvPr>
        </p:nvSpPr>
        <p:spPr>
          <a:xfrm>
            <a:off x="609600" y="1524000"/>
            <a:ext cx="7772400" cy="4114800"/>
          </a:xfrm>
        </p:spPr>
        <p:txBody>
          <a:bodyPr/>
          <a:lstStyle/>
          <a:p>
            <a:pPr marL="609600" indent="-609600">
              <a:buFontTx/>
              <a:buNone/>
            </a:pPr>
            <a:r>
              <a:rPr lang="en-US" altLang="en-US" sz="2000" u="sng" dirty="0"/>
              <a:t>Rules That Guide the Driving of Performance</a:t>
            </a:r>
          </a:p>
          <a:p>
            <a:pPr marL="609600" indent="-609600">
              <a:buFontTx/>
              <a:buNone/>
            </a:pPr>
            <a:endParaRPr lang="en-US" altLang="en-US" sz="2000" u="sng" dirty="0"/>
          </a:p>
          <a:p>
            <a:pPr marL="609600" indent="-609600">
              <a:buFontTx/>
              <a:buAutoNum type="arabicPeriod"/>
            </a:pPr>
            <a:r>
              <a:rPr lang="en-US" altLang="en-US" sz="2000" dirty="0"/>
              <a:t>Proper selection + proper rewards = desired performance</a:t>
            </a:r>
          </a:p>
          <a:p>
            <a:pPr marL="609600" indent="-609600">
              <a:buFontTx/>
              <a:buAutoNum type="arabicPeriod"/>
            </a:pPr>
            <a:endParaRPr lang="en-US" altLang="en-US" sz="2000" dirty="0"/>
          </a:p>
          <a:p>
            <a:pPr marL="609600" indent="-609600">
              <a:buFontTx/>
              <a:buAutoNum type="arabicPeriod"/>
            </a:pPr>
            <a:r>
              <a:rPr lang="en-US" altLang="en-US" sz="2000" dirty="0"/>
              <a:t>Improper selection + proper rewards = less than desired performance + turnover</a:t>
            </a:r>
          </a:p>
          <a:p>
            <a:pPr marL="609600" indent="-609600">
              <a:buFontTx/>
              <a:buAutoNum type="arabicPeriod"/>
            </a:pPr>
            <a:endParaRPr lang="en-US" altLang="en-US" sz="2000" dirty="0"/>
          </a:p>
          <a:p>
            <a:pPr marL="609600" indent="-609600">
              <a:buFontTx/>
              <a:buAutoNum type="arabicPeriod"/>
            </a:pPr>
            <a:r>
              <a:rPr lang="en-US" altLang="en-US" sz="2000" dirty="0"/>
              <a:t>Proper selection + improper rewards = erratic performance + turnover</a:t>
            </a:r>
          </a:p>
          <a:p>
            <a:pPr marL="609600" indent="-609600">
              <a:buFontTx/>
              <a:buNone/>
            </a:pPr>
            <a:endParaRPr lang="en-US" alt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8274" name="Rectangle 2">
            <a:extLst>
              <a:ext uri="{FF2B5EF4-FFF2-40B4-BE49-F238E27FC236}">
                <a16:creationId xmlns:a16="http://schemas.microsoft.com/office/drawing/2014/main" id="{5D25869E-4542-49B6-87EC-3E150F250DBE}"/>
              </a:ext>
            </a:extLst>
          </p:cNvPr>
          <p:cNvSpPr>
            <a:spLocks noGrp="1" noChangeArrowheads="1"/>
          </p:cNvSpPr>
          <p:nvPr>
            <p:ph type="title"/>
          </p:nvPr>
        </p:nvSpPr>
        <p:spPr/>
        <p:txBody>
          <a:bodyPr/>
          <a:lstStyle/>
          <a:p>
            <a:r>
              <a:rPr lang="en-US" altLang="en-US" dirty="0"/>
              <a:t>Element Four: Reward</a:t>
            </a:r>
          </a:p>
        </p:txBody>
      </p:sp>
      <p:graphicFrame>
        <p:nvGraphicFramePr>
          <p:cNvPr id="438327" name="Object 55">
            <a:extLst>
              <a:ext uri="{FF2B5EF4-FFF2-40B4-BE49-F238E27FC236}">
                <a16:creationId xmlns:a16="http://schemas.microsoft.com/office/drawing/2014/main" id="{AEBB7515-CBB8-45A3-A1CB-20631CC83A7F}"/>
              </a:ext>
            </a:extLst>
          </p:cNvPr>
          <p:cNvGraphicFramePr>
            <a:graphicFrameLocks noChangeAspect="1"/>
          </p:cNvGraphicFramePr>
          <p:nvPr/>
        </p:nvGraphicFramePr>
        <p:xfrm>
          <a:off x="990600" y="2057400"/>
          <a:ext cx="7321550" cy="3752850"/>
        </p:xfrm>
        <a:graphic>
          <a:graphicData uri="http://schemas.openxmlformats.org/presentationml/2006/ole">
            <mc:AlternateContent xmlns:mc="http://schemas.openxmlformats.org/markup-compatibility/2006">
              <mc:Choice xmlns:v="urn:schemas-microsoft-com:vml" Requires="v">
                <p:oleObj name="Document" r:id="rId2" imgW="5632920" imgH="2886120" progId="Word.Document.8">
                  <p:embed/>
                </p:oleObj>
              </mc:Choice>
              <mc:Fallback>
                <p:oleObj name="Document" r:id="rId2" imgW="5632920" imgH="2886120" progId="Word.Document.8">
                  <p:embed/>
                  <p:pic>
                    <p:nvPicPr>
                      <p:cNvPr id="438327" name="Object 55">
                        <a:extLst>
                          <a:ext uri="{FF2B5EF4-FFF2-40B4-BE49-F238E27FC236}">
                            <a16:creationId xmlns:a16="http://schemas.microsoft.com/office/drawing/2014/main" id="{AEBB7515-CBB8-45A3-A1CB-20631CC83A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2057400"/>
                        <a:ext cx="7321550" cy="3752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38328" name="Text Box 56">
            <a:extLst>
              <a:ext uri="{FF2B5EF4-FFF2-40B4-BE49-F238E27FC236}">
                <a16:creationId xmlns:a16="http://schemas.microsoft.com/office/drawing/2014/main" id="{5F1910A3-2ECB-41FA-B982-A2FCB4CDD0C2}"/>
              </a:ext>
            </a:extLst>
          </p:cNvPr>
          <p:cNvSpPr txBox="1">
            <a:spLocks noChangeArrowheads="1"/>
          </p:cNvSpPr>
          <p:nvPr/>
        </p:nvSpPr>
        <p:spPr bwMode="auto">
          <a:xfrm>
            <a:off x="1295400" y="1371600"/>
            <a:ext cx="3009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dirty="0">
                <a:solidFill>
                  <a:srgbClr val="333399"/>
                </a:solidFill>
              </a:rPr>
              <a:t>Merit Reward Program</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8" name="Rectangle 1026">
            <a:extLst>
              <a:ext uri="{FF2B5EF4-FFF2-40B4-BE49-F238E27FC236}">
                <a16:creationId xmlns:a16="http://schemas.microsoft.com/office/drawing/2014/main" id="{B3A3A734-874B-43AE-9A44-685AB42C9EB2}"/>
              </a:ext>
            </a:extLst>
          </p:cNvPr>
          <p:cNvSpPr>
            <a:spLocks noGrp="1" noChangeArrowheads="1"/>
          </p:cNvSpPr>
          <p:nvPr>
            <p:ph type="title"/>
          </p:nvPr>
        </p:nvSpPr>
        <p:spPr/>
        <p:txBody>
          <a:bodyPr/>
          <a:lstStyle/>
          <a:p>
            <a:r>
              <a:rPr lang="en-US" altLang="en-US" dirty="0"/>
              <a:t>Element Four: Reward</a:t>
            </a:r>
          </a:p>
        </p:txBody>
      </p:sp>
      <p:graphicFrame>
        <p:nvGraphicFramePr>
          <p:cNvPr id="439300" name="Object 1028">
            <a:extLst>
              <a:ext uri="{FF2B5EF4-FFF2-40B4-BE49-F238E27FC236}">
                <a16:creationId xmlns:a16="http://schemas.microsoft.com/office/drawing/2014/main" id="{FCE323E3-001A-43DA-82B4-A49087B77238}"/>
              </a:ext>
            </a:extLst>
          </p:cNvPr>
          <p:cNvGraphicFramePr>
            <a:graphicFrameLocks noChangeAspect="1"/>
          </p:cNvGraphicFramePr>
          <p:nvPr/>
        </p:nvGraphicFramePr>
        <p:xfrm>
          <a:off x="990600" y="2362200"/>
          <a:ext cx="7331075" cy="2593975"/>
        </p:xfrm>
        <a:graphic>
          <a:graphicData uri="http://schemas.openxmlformats.org/presentationml/2006/ole">
            <mc:AlternateContent xmlns:mc="http://schemas.openxmlformats.org/markup-compatibility/2006">
              <mc:Choice xmlns:v="urn:schemas-microsoft-com:vml" Requires="v">
                <p:oleObj name="Document" r:id="rId2" imgW="5632920" imgH="1992240" progId="Word.Document.8">
                  <p:embed/>
                </p:oleObj>
              </mc:Choice>
              <mc:Fallback>
                <p:oleObj name="Document" r:id="rId2" imgW="5632920" imgH="1992240" progId="Word.Document.8">
                  <p:embed/>
                  <p:pic>
                    <p:nvPicPr>
                      <p:cNvPr id="439300" name="Object 1028">
                        <a:extLst>
                          <a:ext uri="{FF2B5EF4-FFF2-40B4-BE49-F238E27FC236}">
                            <a16:creationId xmlns:a16="http://schemas.microsoft.com/office/drawing/2014/main" id="{FCE323E3-001A-43DA-82B4-A49087B772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2362200"/>
                        <a:ext cx="7331075" cy="259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39301" name="Text Box 1029">
            <a:extLst>
              <a:ext uri="{FF2B5EF4-FFF2-40B4-BE49-F238E27FC236}">
                <a16:creationId xmlns:a16="http://schemas.microsoft.com/office/drawing/2014/main" id="{7F9CE436-9084-428C-AD33-E2DA9E7A1678}"/>
              </a:ext>
            </a:extLst>
          </p:cNvPr>
          <p:cNvSpPr txBox="1">
            <a:spLocks noChangeArrowheads="1"/>
          </p:cNvSpPr>
          <p:nvPr/>
        </p:nvSpPr>
        <p:spPr bwMode="auto">
          <a:xfrm>
            <a:off x="1295400" y="1447800"/>
            <a:ext cx="40925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dirty="0">
                <a:solidFill>
                  <a:srgbClr val="333399"/>
                </a:solidFill>
              </a:rPr>
              <a:t>Automatic Progressive Program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2" name="Rectangle 2">
            <a:extLst>
              <a:ext uri="{FF2B5EF4-FFF2-40B4-BE49-F238E27FC236}">
                <a16:creationId xmlns:a16="http://schemas.microsoft.com/office/drawing/2014/main" id="{258D1785-9E07-43AA-A6AC-EC6349D0A0D8}"/>
              </a:ext>
            </a:extLst>
          </p:cNvPr>
          <p:cNvSpPr>
            <a:spLocks noGrp="1" noChangeArrowheads="1"/>
          </p:cNvSpPr>
          <p:nvPr>
            <p:ph type="title"/>
          </p:nvPr>
        </p:nvSpPr>
        <p:spPr/>
        <p:txBody>
          <a:bodyPr/>
          <a:lstStyle/>
          <a:p>
            <a:r>
              <a:rPr lang="en-US" altLang="en-US" dirty="0"/>
              <a:t>Element Four: Reward</a:t>
            </a:r>
          </a:p>
        </p:txBody>
      </p:sp>
      <p:sp>
        <p:nvSpPr>
          <p:cNvPr id="440323" name="Rectangle 3">
            <a:extLst>
              <a:ext uri="{FF2B5EF4-FFF2-40B4-BE49-F238E27FC236}">
                <a16:creationId xmlns:a16="http://schemas.microsoft.com/office/drawing/2014/main" id="{4C700ACB-6A3A-49CA-BFA4-AD02E74A8474}"/>
              </a:ext>
            </a:extLst>
          </p:cNvPr>
          <p:cNvSpPr>
            <a:spLocks noGrp="1" noChangeArrowheads="1"/>
          </p:cNvSpPr>
          <p:nvPr>
            <p:ph type="body" idx="1"/>
          </p:nvPr>
        </p:nvSpPr>
        <p:spPr>
          <a:xfrm>
            <a:off x="609600" y="1295400"/>
            <a:ext cx="7772400" cy="4114800"/>
          </a:xfrm>
        </p:spPr>
        <p:txBody>
          <a:bodyPr/>
          <a:lstStyle/>
          <a:p>
            <a:pPr marL="609600" indent="-609600">
              <a:lnSpc>
                <a:spcPct val="90000"/>
              </a:lnSpc>
              <a:buFontTx/>
              <a:buNone/>
            </a:pPr>
            <a:r>
              <a:rPr lang="en-US" altLang="en-US" sz="1800" u="sng" dirty="0"/>
              <a:t>Examples of Non-Pay Rewards</a:t>
            </a:r>
          </a:p>
          <a:p>
            <a:pPr marL="609600" indent="-609600">
              <a:lnSpc>
                <a:spcPct val="90000"/>
              </a:lnSpc>
            </a:pPr>
            <a:r>
              <a:rPr lang="en-US" altLang="en-US" sz="1800" dirty="0"/>
              <a:t>Immediate verbal or written praise</a:t>
            </a:r>
          </a:p>
          <a:p>
            <a:pPr marL="609600" indent="-609600">
              <a:lnSpc>
                <a:spcPct val="90000"/>
              </a:lnSpc>
            </a:pPr>
            <a:r>
              <a:rPr lang="en-US" altLang="en-US" sz="1800" dirty="0"/>
              <a:t>Small lump-sum cash awards</a:t>
            </a:r>
          </a:p>
          <a:p>
            <a:pPr marL="609600" indent="-609600">
              <a:lnSpc>
                <a:spcPct val="90000"/>
              </a:lnSpc>
            </a:pPr>
            <a:r>
              <a:rPr lang="en-US" altLang="en-US" sz="1800" dirty="0"/>
              <a:t>Recognition banquets—employee of the year, etc.</a:t>
            </a:r>
          </a:p>
          <a:p>
            <a:pPr marL="609600" indent="-609600">
              <a:lnSpc>
                <a:spcPct val="90000"/>
              </a:lnSpc>
            </a:pPr>
            <a:r>
              <a:rPr lang="en-US" altLang="en-US" sz="1800" dirty="0"/>
              <a:t>Recognition posters—employee of the month, etc.</a:t>
            </a:r>
          </a:p>
          <a:p>
            <a:pPr marL="609600" indent="-609600">
              <a:lnSpc>
                <a:spcPct val="90000"/>
              </a:lnSpc>
            </a:pPr>
            <a:r>
              <a:rPr lang="en-US" altLang="en-US" sz="1800" dirty="0"/>
              <a:t>Thanksgiving turkeys</a:t>
            </a:r>
          </a:p>
          <a:p>
            <a:pPr marL="609600" indent="-609600">
              <a:lnSpc>
                <a:spcPct val="90000"/>
              </a:lnSpc>
            </a:pPr>
            <a:r>
              <a:rPr lang="en-US" altLang="en-US" sz="1800" dirty="0"/>
              <a:t>Gift certificates</a:t>
            </a:r>
          </a:p>
          <a:p>
            <a:pPr marL="609600" indent="-609600">
              <a:lnSpc>
                <a:spcPct val="90000"/>
              </a:lnSpc>
            </a:pPr>
            <a:r>
              <a:rPr lang="en-US" altLang="en-US" sz="1800" dirty="0"/>
              <a:t>Improved office space, furnishings, equipment, etc.</a:t>
            </a:r>
          </a:p>
          <a:p>
            <a:pPr marL="609600" indent="-609600">
              <a:lnSpc>
                <a:spcPct val="90000"/>
              </a:lnSpc>
            </a:pPr>
            <a:r>
              <a:rPr lang="en-US" altLang="en-US" sz="1800" dirty="0"/>
              <a:t>Club membership</a:t>
            </a:r>
          </a:p>
          <a:p>
            <a:pPr marL="609600" indent="-609600">
              <a:lnSpc>
                <a:spcPct val="90000"/>
              </a:lnSpc>
            </a:pPr>
            <a:r>
              <a:rPr lang="en-US" altLang="en-US" sz="1800" dirty="0"/>
              <a:t>Discount certificates</a:t>
            </a:r>
          </a:p>
          <a:p>
            <a:pPr marL="609600" indent="-609600">
              <a:lnSpc>
                <a:spcPct val="90000"/>
              </a:lnSpc>
            </a:pPr>
            <a:r>
              <a:rPr lang="en-US" altLang="en-US" sz="1800" dirty="0"/>
              <a:t>Trips</a:t>
            </a:r>
          </a:p>
          <a:p>
            <a:pPr marL="609600" indent="-609600">
              <a:lnSpc>
                <a:spcPct val="90000"/>
              </a:lnSpc>
            </a:pPr>
            <a:r>
              <a:rPr lang="en-US" altLang="en-US" sz="1800" dirty="0"/>
              <a:t>Tickets to events</a:t>
            </a:r>
          </a:p>
          <a:p>
            <a:pPr marL="609600" indent="-609600">
              <a:lnSpc>
                <a:spcPct val="90000"/>
              </a:lnSpc>
            </a:pPr>
            <a:r>
              <a:rPr lang="en-US" altLang="en-US" sz="1800" dirty="0"/>
              <a:t>Seniority awards</a:t>
            </a:r>
          </a:p>
          <a:p>
            <a:pPr marL="609600" indent="-609600">
              <a:lnSpc>
                <a:spcPct val="90000"/>
              </a:lnSpc>
            </a:pPr>
            <a:r>
              <a:rPr lang="en-US" altLang="en-US" sz="1800" dirty="0"/>
              <a:t>Company goods, products, equipment, etc.</a:t>
            </a:r>
          </a:p>
          <a:p>
            <a:pPr marL="609600" indent="-609600">
              <a:lnSpc>
                <a:spcPct val="90000"/>
              </a:lnSpc>
            </a:pPr>
            <a:r>
              <a:rPr lang="en-US" altLang="en-US" sz="1800" dirty="0"/>
              <a:t>Lunches, dinners, etc.</a:t>
            </a:r>
          </a:p>
          <a:p>
            <a:pPr marL="609600" indent="-609600">
              <a:lnSpc>
                <a:spcPct val="90000"/>
              </a:lnSpc>
            </a:pPr>
            <a:r>
              <a:rPr lang="en-US" altLang="en-US" sz="1800" dirty="0"/>
              <a:t>Subscriptions to magazines, product-of-the-month clubs, etc.</a:t>
            </a:r>
          </a:p>
          <a:p>
            <a:pPr marL="609600" indent="-609600">
              <a:lnSpc>
                <a:spcPct val="90000"/>
              </a:lnSpc>
            </a:pPr>
            <a:r>
              <a:rPr lang="en-US" altLang="en-US" sz="1800" dirty="0"/>
              <a:t>Charitable contributions in employee name</a:t>
            </a:r>
          </a:p>
          <a:p>
            <a:pPr marL="609600" indent="-609600">
              <a:lnSpc>
                <a:spcPct val="90000"/>
              </a:lnSpc>
            </a:pPr>
            <a:endParaRPr lang="en-US" altLang="en-US"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346" name="Rectangle 2">
            <a:extLst>
              <a:ext uri="{FF2B5EF4-FFF2-40B4-BE49-F238E27FC236}">
                <a16:creationId xmlns:a16="http://schemas.microsoft.com/office/drawing/2014/main" id="{6ADA5D01-3FA0-4D9E-8763-F3B8B60702E7}"/>
              </a:ext>
            </a:extLst>
          </p:cNvPr>
          <p:cNvSpPr>
            <a:spLocks noGrp="1" noChangeArrowheads="1"/>
          </p:cNvSpPr>
          <p:nvPr>
            <p:ph type="title"/>
          </p:nvPr>
        </p:nvSpPr>
        <p:spPr/>
        <p:txBody>
          <a:bodyPr/>
          <a:lstStyle/>
          <a:p>
            <a:r>
              <a:rPr lang="en-US" altLang="en-US" dirty="0"/>
              <a:t>Element Four: Reward</a:t>
            </a:r>
          </a:p>
        </p:txBody>
      </p:sp>
      <p:sp>
        <p:nvSpPr>
          <p:cNvPr id="441347" name="Rectangle 3">
            <a:extLst>
              <a:ext uri="{FF2B5EF4-FFF2-40B4-BE49-F238E27FC236}">
                <a16:creationId xmlns:a16="http://schemas.microsoft.com/office/drawing/2014/main" id="{CA4E1E9B-E886-41A7-AC14-200E66F0A17A}"/>
              </a:ext>
            </a:extLst>
          </p:cNvPr>
          <p:cNvSpPr>
            <a:spLocks noGrp="1" noChangeArrowheads="1"/>
          </p:cNvSpPr>
          <p:nvPr>
            <p:ph type="body" idx="1"/>
          </p:nvPr>
        </p:nvSpPr>
        <p:spPr>
          <a:xfrm>
            <a:off x="609600" y="1447800"/>
            <a:ext cx="7772400" cy="4114800"/>
          </a:xfrm>
        </p:spPr>
        <p:txBody>
          <a:bodyPr/>
          <a:lstStyle/>
          <a:p>
            <a:pPr marL="609600" indent="-609600">
              <a:lnSpc>
                <a:spcPct val="90000"/>
              </a:lnSpc>
              <a:buFontTx/>
              <a:buNone/>
            </a:pPr>
            <a:r>
              <a:rPr lang="en-US" altLang="en-US" sz="1800" u="sng" dirty="0"/>
              <a:t>Characteristics of Effectiveness in Managers</a:t>
            </a:r>
          </a:p>
          <a:p>
            <a:pPr marL="609600" indent="-609600">
              <a:lnSpc>
                <a:spcPct val="90000"/>
              </a:lnSpc>
              <a:buFontTx/>
              <a:buAutoNum type="arabicPeriod"/>
            </a:pPr>
            <a:r>
              <a:rPr lang="en-US" altLang="en-US" sz="1800" dirty="0"/>
              <a:t>Knowing and understanding the key short- and long-term objectives of the company, the department, and the jobs in the department.</a:t>
            </a:r>
          </a:p>
          <a:p>
            <a:pPr marL="609600" indent="-609600">
              <a:lnSpc>
                <a:spcPct val="90000"/>
              </a:lnSpc>
              <a:buFontTx/>
              <a:buAutoNum type="arabicPeriod"/>
            </a:pPr>
            <a:r>
              <a:rPr lang="en-US" altLang="en-US" sz="1800" dirty="0"/>
              <a:t>Working toward those objectives at all times, not allowing distractions or activity to take the place of accomplishment.</a:t>
            </a:r>
          </a:p>
          <a:p>
            <a:pPr marL="609600" indent="-609600">
              <a:lnSpc>
                <a:spcPct val="90000"/>
              </a:lnSpc>
              <a:buFontTx/>
              <a:buAutoNum type="arabicPeriod"/>
            </a:pPr>
            <a:r>
              <a:rPr lang="en-US" altLang="en-US" sz="1800" dirty="0"/>
              <a:t>Translating and transferring objectives to subordinates and ensuring the successful accomplishment of those objectives through the:</a:t>
            </a:r>
          </a:p>
          <a:p>
            <a:pPr marL="990600" lvl="1" indent="-533400">
              <a:lnSpc>
                <a:spcPct val="90000"/>
              </a:lnSpc>
              <a:buFontTx/>
              <a:buAutoNum type="arabicPeriod"/>
            </a:pPr>
            <a:r>
              <a:rPr lang="en-US" altLang="en-US" sz="1600" dirty="0"/>
              <a:t>Selection of the right employees</a:t>
            </a:r>
          </a:p>
          <a:p>
            <a:pPr marL="990600" lvl="1" indent="-533400">
              <a:lnSpc>
                <a:spcPct val="90000"/>
              </a:lnSpc>
              <a:buFontTx/>
              <a:buAutoNum type="arabicPeriod"/>
            </a:pPr>
            <a:r>
              <a:rPr lang="en-US" altLang="en-US" sz="1600" dirty="0"/>
              <a:t>Direction of employees through clear outlining of required activities</a:t>
            </a:r>
          </a:p>
          <a:p>
            <a:pPr marL="990600" lvl="1" indent="-533400">
              <a:lnSpc>
                <a:spcPct val="90000"/>
              </a:lnSpc>
              <a:buFontTx/>
              <a:buAutoNum type="arabicPeriod"/>
            </a:pPr>
            <a:r>
              <a:rPr lang="en-US" altLang="en-US" sz="1600" dirty="0"/>
              <a:t>Evaluation of employees that ensures accomplishment of key objectives</a:t>
            </a:r>
          </a:p>
          <a:p>
            <a:pPr marL="990600" lvl="1" indent="-533400">
              <a:lnSpc>
                <a:spcPct val="90000"/>
              </a:lnSpc>
              <a:buFontTx/>
              <a:buAutoNum type="arabicPeriod"/>
            </a:pPr>
            <a:r>
              <a:rPr lang="en-US" altLang="en-US" sz="1600" dirty="0"/>
              <a:t>Reward of employees that is appropriate to the level of accomplishments, not efforts</a:t>
            </a:r>
          </a:p>
          <a:p>
            <a:pPr marL="609600" indent="-609600">
              <a:lnSpc>
                <a:spcPct val="90000"/>
              </a:lnSpc>
              <a:buFontTx/>
              <a:buAutoNum type="arabicPeriod"/>
            </a:pPr>
            <a:r>
              <a:rPr lang="en-US" altLang="en-US" sz="1800" dirty="0"/>
              <a:t>Reacting quickly to any signs that progress toward objectives is being hampered by an aspect within the responsibilities of their job.</a:t>
            </a:r>
          </a:p>
          <a:p>
            <a:pPr marL="609600" indent="-609600">
              <a:lnSpc>
                <a:spcPct val="90000"/>
              </a:lnSpc>
              <a:buFontTx/>
              <a:buNone/>
            </a:pPr>
            <a:endParaRPr lang="en-US" alt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a:extLst>
              <a:ext uri="{FF2B5EF4-FFF2-40B4-BE49-F238E27FC236}">
                <a16:creationId xmlns:a16="http://schemas.microsoft.com/office/drawing/2014/main" id="{591C0C74-48F6-47A7-91C8-1A773CCC5420}"/>
              </a:ext>
            </a:extLst>
          </p:cNvPr>
          <p:cNvSpPr>
            <a:spLocks noGrp="1" noChangeArrowheads="1"/>
          </p:cNvSpPr>
          <p:nvPr>
            <p:ph type="title"/>
          </p:nvPr>
        </p:nvSpPr>
        <p:spPr/>
        <p:txBody>
          <a:bodyPr/>
          <a:lstStyle/>
          <a:p>
            <a:r>
              <a:rPr lang="en-US" altLang="en-US" dirty="0"/>
              <a:t>Overview: The Four Elements</a:t>
            </a:r>
          </a:p>
        </p:txBody>
      </p:sp>
      <p:sp>
        <p:nvSpPr>
          <p:cNvPr id="427011" name="Rectangle 3">
            <a:extLst>
              <a:ext uri="{FF2B5EF4-FFF2-40B4-BE49-F238E27FC236}">
                <a16:creationId xmlns:a16="http://schemas.microsoft.com/office/drawing/2014/main" id="{B75BCBD6-A701-4845-B205-25DA42E0F3F4}"/>
              </a:ext>
            </a:extLst>
          </p:cNvPr>
          <p:cNvSpPr>
            <a:spLocks noGrp="1" noChangeArrowheads="1"/>
          </p:cNvSpPr>
          <p:nvPr>
            <p:ph type="body" idx="1"/>
          </p:nvPr>
        </p:nvSpPr>
        <p:spPr>
          <a:xfrm>
            <a:off x="609600" y="1524000"/>
            <a:ext cx="7772400" cy="4114800"/>
          </a:xfrm>
        </p:spPr>
        <p:txBody>
          <a:bodyPr/>
          <a:lstStyle/>
          <a:p>
            <a:r>
              <a:rPr lang="en-US" altLang="en-US" sz="2000" b="1" dirty="0"/>
              <a:t>Select:</a:t>
            </a:r>
            <a:r>
              <a:rPr lang="en-US" altLang="en-US" sz="2000" dirty="0"/>
              <a:t> Rather than trying to force-fit a good candidate into a vague job slot, carefully define a particular job—then seek the right person to fill it.</a:t>
            </a:r>
          </a:p>
          <a:p>
            <a:r>
              <a:rPr lang="en-US" altLang="en-US" sz="2000" b="1" dirty="0"/>
              <a:t>Direct:</a:t>
            </a:r>
            <a:r>
              <a:rPr lang="en-US" altLang="en-US" sz="2000" dirty="0"/>
              <a:t> Nothing works better at moving your employees—and your company—toward organizational goals than strategic plan-based direction.</a:t>
            </a:r>
          </a:p>
          <a:p>
            <a:r>
              <a:rPr lang="en-US" altLang="en-US" sz="2000" b="1" dirty="0"/>
              <a:t>Evaluate:</a:t>
            </a:r>
            <a:r>
              <a:rPr lang="en-US" altLang="en-US" sz="2000" dirty="0"/>
              <a:t> When you’ve assigned specific tasks, responsibilities, and objectives with deadlines, then evaluation is simply a matter of determining if the employee has met those goals.</a:t>
            </a:r>
          </a:p>
          <a:p>
            <a:r>
              <a:rPr lang="en-US" altLang="en-US" sz="2000" b="1" dirty="0"/>
              <a:t>Reward:</a:t>
            </a:r>
            <a:r>
              <a:rPr lang="en-US" altLang="en-US" sz="2000" dirty="0"/>
              <a:t> Sustaining high levels of performance is not just a matter of proper selection, direction and evaluation. It also requires appropriate rewards for actual accomplishments.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2914" name="Rectangle 2">
            <a:extLst>
              <a:ext uri="{FF2B5EF4-FFF2-40B4-BE49-F238E27FC236}">
                <a16:creationId xmlns:a16="http://schemas.microsoft.com/office/drawing/2014/main" id="{A2701C22-F26B-4252-9431-B109E57B1B4E}"/>
              </a:ext>
            </a:extLst>
          </p:cNvPr>
          <p:cNvSpPr>
            <a:spLocks noGrp="1" noChangeArrowheads="1"/>
          </p:cNvSpPr>
          <p:nvPr>
            <p:ph type="title"/>
          </p:nvPr>
        </p:nvSpPr>
        <p:spPr/>
        <p:txBody>
          <a:bodyPr/>
          <a:lstStyle/>
          <a:p>
            <a:r>
              <a:rPr lang="en-US" altLang="en-US" dirty="0"/>
              <a:t>Element One: Select</a:t>
            </a:r>
          </a:p>
        </p:txBody>
      </p:sp>
      <p:sp>
        <p:nvSpPr>
          <p:cNvPr id="422915" name="Rectangle 3">
            <a:extLst>
              <a:ext uri="{FF2B5EF4-FFF2-40B4-BE49-F238E27FC236}">
                <a16:creationId xmlns:a16="http://schemas.microsoft.com/office/drawing/2014/main" id="{46831D6F-411C-4F66-B800-AF001BC8AE3D}"/>
              </a:ext>
            </a:extLst>
          </p:cNvPr>
          <p:cNvSpPr>
            <a:spLocks noGrp="1" noChangeArrowheads="1"/>
          </p:cNvSpPr>
          <p:nvPr>
            <p:ph type="body" idx="1"/>
          </p:nvPr>
        </p:nvSpPr>
        <p:spPr>
          <a:xfrm>
            <a:off x="609600" y="1524000"/>
            <a:ext cx="7772400" cy="4114800"/>
          </a:xfrm>
        </p:spPr>
        <p:txBody>
          <a:bodyPr/>
          <a:lstStyle/>
          <a:p>
            <a:pPr>
              <a:buFontTx/>
              <a:buNone/>
            </a:pPr>
            <a:r>
              <a:rPr lang="en-US" altLang="en-US" sz="2000" u="sng" dirty="0"/>
              <a:t>How to Spread the Word About a Job</a:t>
            </a:r>
          </a:p>
          <a:p>
            <a:r>
              <a:rPr lang="en-US" altLang="en-US" sz="2000" dirty="0"/>
              <a:t>The “reach-in” Process</a:t>
            </a:r>
          </a:p>
          <a:p>
            <a:r>
              <a:rPr lang="en-US" altLang="en-US" sz="2000" dirty="0"/>
              <a:t>Newspaper advertising</a:t>
            </a:r>
          </a:p>
          <a:p>
            <a:r>
              <a:rPr lang="en-US" altLang="en-US" sz="2000" dirty="0"/>
              <a:t>Search/employment firms and services</a:t>
            </a:r>
          </a:p>
          <a:p>
            <a:r>
              <a:rPr lang="en-US" altLang="en-US" sz="2000" dirty="0"/>
              <a:t>Internet advertising and resume search services</a:t>
            </a:r>
          </a:p>
          <a:p>
            <a:r>
              <a:rPr lang="en-US" altLang="en-US" sz="2000" dirty="0"/>
              <a:t>Trade and professional associations and publications</a:t>
            </a:r>
          </a:p>
          <a:p>
            <a:r>
              <a:rPr lang="en-US" altLang="en-US" sz="2000" dirty="0"/>
              <a:t>Alumni associations and school bulletin boards</a:t>
            </a:r>
          </a:p>
          <a:p>
            <a:r>
              <a:rPr lang="en-US" altLang="en-US" sz="2000" dirty="0"/>
              <a:t>Radio and cable television advertising</a:t>
            </a:r>
          </a:p>
          <a:p>
            <a:r>
              <a:rPr lang="en-US" altLang="en-US" sz="2000" dirty="0"/>
              <a:t>Networking</a:t>
            </a:r>
          </a:p>
          <a:p>
            <a:r>
              <a:rPr lang="en-US" altLang="en-US" sz="2000" dirty="0"/>
              <a:t>Outplacement firms</a:t>
            </a:r>
          </a:p>
          <a:p>
            <a:r>
              <a:rPr lang="en-US" altLang="en-US" sz="2000" dirty="0"/>
              <a:t>Temporary employment agencies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4" name="Rectangle 1026">
            <a:extLst>
              <a:ext uri="{FF2B5EF4-FFF2-40B4-BE49-F238E27FC236}">
                <a16:creationId xmlns:a16="http://schemas.microsoft.com/office/drawing/2014/main" id="{F57B4EF7-D17A-4A83-BD9A-5FB0ABDF4919}"/>
              </a:ext>
            </a:extLst>
          </p:cNvPr>
          <p:cNvSpPr>
            <a:spLocks noGrp="1" noChangeArrowheads="1"/>
          </p:cNvSpPr>
          <p:nvPr>
            <p:ph type="title"/>
          </p:nvPr>
        </p:nvSpPr>
        <p:spPr/>
        <p:txBody>
          <a:bodyPr/>
          <a:lstStyle/>
          <a:p>
            <a:r>
              <a:rPr lang="en-US" altLang="en-US" dirty="0"/>
              <a:t>Element One: Select</a:t>
            </a:r>
          </a:p>
        </p:txBody>
      </p:sp>
      <p:sp>
        <p:nvSpPr>
          <p:cNvPr id="428035" name="Rectangle 1027">
            <a:extLst>
              <a:ext uri="{FF2B5EF4-FFF2-40B4-BE49-F238E27FC236}">
                <a16:creationId xmlns:a16="http://schemas.microsoft.com/office/drawing/2014/main" id="{7EC510CC-2545-4C04-AA19-F7B1927F0CAB}"/>
              </a:ext>
            </a:extLst>
          </p:cNvPr>
          <p:cNvSpPr>
            <a:spLocks noGrp="1" noChangeArrowheads="1"/>
          </p:cNvSpPr>
          <p:nvPr>
            <p:ph type="body" idx="1"/>
          </p:nvPr>
        </p:nvSpPr>
        <p:spPr>
          <a:xfrm>
            <a:off x="609600" y="1524000"/>
            <a:ext cx="7772400" cy="4114800"/>
          </a:xfrm>
        </p:spPr>
        <p:txBody>
          <a:bodyPr/>
          <a:lstStyle/>
          <a:p>
            <a:pPr>
              <a:lnSpc>
                <a:spcPct val="90000"/>
              </a:lnSpc>
              <a:buFontTx/>
              <a:buNone/>
            </a:pPr>
            <a:r>
              <a:rPr lang="en-US" altLang="en-US" sz="2000" u="sng" dirty="0"/>
              <a:t>Use a Search or Employment Firm When Your Organization:</a:t>
            </a:r>
          </a:p>
          <a:p>
            <a:pPr>
              <a:lnSpc>
                <a:spcPct val="90000"/>
              </a:lnSpc>
              <a:buFontTx/>
              <a:buNone/>
            </a:pPr>
            <a:endParaRPr lang="en-US" altLang="en-US" sz="2000" u="sng" dirty="0"/>
          </a:p>
          <a:p>
            <a:pPr>
              <a:lnSpc>
                <a:spcPct val="90000"/>
              </a:lnSpc>
            </a:pPr>
            <a:r>
              <a:rPr lang="en-US" altLang="en-US" sz="2000" dirty="0"/>
              <a:t>Doesn’t have the time or the human resources to develop and place ads or to review resumes as they come in</a:t>
            </a:r>
          </a:p>
          <a:p>
            <a:pPr>
              <a:lnSpc>
                <a:spcPct val="90000"/>
              </a:lnSpc>
              <a:buFontTx/>
              <a:buNone/>
            </a:pPr>
            <a:endParaRPr lang="en-US" altLang="en-US" sz="2000" dirty="0"/>
          </a:p>
          <a:p>
            <a:pPr>
              <a:lnSpc>
                <a:spcPct val="90000"/>
              </a:lnSpc>
            </a:pPr>
            <a:r>
              <a:rPr lang="en-US" altLang="en-US" sz="2000" dirty="0"/>
              <a:t>Doesn’t want to or can’t spend time prescreening applicants for qualifications and compensation level</a:t>
            </a:r>
          </a:p>
          <a:p>
            <a:pPr>
              <a:lnSpc>
                <a:spcPct val="90000"/>
              </a:lnSpc>
              <a:buFontTx/>
              <a:buNone/>
            </a:pPr>
            <a:endParaRPr lang="en-US" altLang="en-US" sz="2000" dirty="0"/>
          </a:p>
          <a:p>
            <a:pPr>
              <a:lnSpc>
                <a:spcPct val="90000"/>
              </a:lnSpc>
            </a:pPr>
            <a:r>
              <a:rPr lang="en-US" altLang="en-US" sz="2000" dirty="0"/>
              <a:t>Wants to find candidates who are currently working for specific companies while remaining anonymous</a:t>
            </a:r>
          </a:p>
          <a:p>
            <a:pPr>
              <a:lnSpc>
                <a:spcPct val="90000"/>
              </a:lnSpc>
              <a:buFontTx/>
              <a:buNone/>
            </a:pPr>
            <a:endParaRPr lang="en-US" altLang="en-US" sz="2000" dirty="0"/>
          </a:p>
          <a:p>
            <a:pPr>
              <a:lnSpc>
                <a:spcPct val="90000"/>
              </a:lnSpc>
            </a:pPr>
            <a:r>
              <a:rPr lang="en-US" altLang="en-US" sz="2000" dirty="0"/>
              <a:t>Wants access to a resume file or database that may already include viable candidate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938" name="Rectangle 2">
            <a:extLst>
              <a:ext uri="{FF2B5EF4-FFF2-40B4-BE49-F238E27FC236}">
                <a16:creationId xmlns:a16="http://schemas.microsoft.com/office/drawing/2014/main" id="{D365027C-5CAF-4026-AF2E-02074DE123A6}"/>
              </a:ext>
            </a:extLst>
          </p:cNvPr>
          <p:cNvSpPr>
            <a:spLocks noGrp="1" noChangeArrowheads="1"/>
          </p:cNvSpPr>
          <p:nvPr>
            <p:ph type="title"/>
          </p:nvPr>
        </p:nvSpPr>
        <p:spPr/>
        <p:txBody>
          <a:bodyPr/>
          <a:lstStyle/>
          <a:p>
            <a:r>
              <a:rPr lang="en-US" altLang="en-US" dirty="0"/>
              <a:t>Element Two: Direct</a:t>
            </a:r>
          </a:p>
        </p:txBody>
      </p:sp>
      <p:sp>
        <p:nvSpPr>
          <p:cNvPr id="423939" name="Rectangle 3">
            <a:extLst>
              <a:ext uri="{FF2B5EF4-FFF2-40B4-BE49-F238E27FC236}">
                <a16:creationId xmlns:a16="http://schemas.microsoft.com/office/drawing/2014/main" id="{19E1FDF3-2B90-4123-8643-AD9B204F502C}"/>
              </a:ext>
            </a:extLst>
          </p:cNvPr>
          <p:cNvSpPr>
            <a:spLocks noGrp="1" noChangeArrowheads="1"/>
          </p:cNvSpPr>
          <p:nvPr>
            <p:ph type="body" idx="1"/>
          </p:nvPr>
        </p:nvSpPr>
        <p:spPr>
          <a:xfrm>
            <a:off x="609600" y="1524000"/>
            <a:ext cx="7772400" cy="4114800"/>
          </a:xfrm>
        </p:spPr>
        <p:txBody>
          <a:bodyPr/>
          <a:lstStyle/>
          <a:p>
            <a:pPr>
              <a:lnSpc>
                <a:spcPct val="90000"/>
              </a:lnSpc>
              <a:buFontTx/>
              <a:buNone/>
            </a:pPr>
            <a:r>
              <a:rPr lang="en-US" altLang="en-US" sz="2000" u="sng" dirty="0"/>
              <a:t>Typical areas in which objectives are set in a strategic plan include:</a:t>
            </a:r>
          </a:p>
          <a:p>
            <a:pPr>
              <a:lnSpc>
                <a:spcPct val="90000"/>
              </a:lnSpc>
              <a:buFontTx/>
              <a:buNone/>
            </a:pPr>
            <a:endParaRPr lang="en-US" altLang="en-US" sz="2000" u="sng" dirty="0"/>
          </a:p>
          <a:p>
            <a:pPr>
              <a:lnSpc>
                <a:spcPct val="90000"/>
              </a:lnSpc>
            </a:pPr>
            <a:r>
              <a:rPr lang="en-US" altLang="en-US" sz="2000" dirty="0"/>
              <a:t>Increasing profits</a:t>
            </a:r>
          </a:p>
          <a:p>
            <a:pPr>
              <a:lnSpc>
                <a:spcPct val="90000"/>
              </a:lnSpc>
            </a:pPr>
            <a:r>
              <a:rPr lang="en-US" altLang="en-US" sz="2000" dirty="0"/>
              <a:t>Reducing costs</a:t>
            </a:r>
          </a:p>
          <a:p>
            <a:pPr>
              <a:lnSpc>
                <a:spcPct val="90000"/>
              </a:lnSpc>
            </a:pPr>
            <a:r>
              <a:rPr lang="en-US" altLang="en-US" sz="2000" dirty="0"/>
              <a:t>Introducing new products</a:t>
            </a:r>
          </a:p>
          <a:p>
            <a:pPr>
              <a:lnSpc>
                <a:spcPct val="90000"/>
              </a:lnSpc>
            </a:pPr>
            <a:r>
              <a:rPr lang="en-US" altLang="en-US" sz="2000" dirty="0"/>
              <a:t>Outsourcing specific functions</a:t>
            </a:r>
          </a:p>
          <a:p>
            <a:pPr>
              <a:lnSpc>
                <a:spcPct val="90000"/>
              </a:lnSpc>
            </a:pPr>
            <a:r>
              <a:rPr lang="en-US" altLang="en-US" sz="2000" dirty="0"/>
              <a:t>Expanding operations</a:t>
            </a:r>
          </a:p>
          <a:p>
            <a:pPr>
              <a:lnSpc>
                <a:spcPct val="90000"/>
              </a:lnSpc>
            </a:pPr>
            <a:r>
              <a:rPr lang="en-US" altLang="en-US" sz="2000" dirty="0"/>
              <a:t>Acquiring similar businesses</a:t>
            </a:r>
          </a:p>
          <a:p>
            <a:pPr>
              <a:lnSpc>
                <a:spcPct val="90000"/>
              </a:lnSpc>
            </a:pPr>
            <a:r>
              <a:rPr lang="en-US" altLang="en-US" sz="2000" dirty="0"/>
              <a:t>Penetrating offshore markets</a:t>
            </a:r>
          </a:p>
          <a:p>
            <a:pPr>
              <a:lnSpc>
                <a:spcPct val="90000"/>
              </a:lnSpc>
            </a:pPr>
            <a:r>
              <a:rPr lang="en-US" altLang="en-US" sz="2000" dirty="0"/>
              <a:t>Upgrading equipment</a:t>
            </a:r>
          </a:p>
          <a:p>
            <a:pPr>
              <a:lnSpc>
                <a:spcPct val="90000"/>
              </a:lnSpc>
            </a:pPr>
            <a:r>
              <a:rPr lang="en-US" altLang="en-US" sz="2000" dirty="0"/>
              <a:t>Reducing turnover</a:t>
            </a:r>
          </a:p>
          <a:p>
            <a:pPr>
              <a:lnSpc>
                <a:spcPct val="90000"/>
              </a:lnSpc>
            </a:pPr>
            <a:r>
              <a:rPr lang="en-US" altLang="en-US" sz="2000" dirty="0"/>
              <a:t>Automating operations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a:extLst>
              <a:ext uri="{FF2B5EF4-FFF2-40B4-BE49-F238E27FC236}">
                <a16:creationId xmlns:a16="http://schemas.microsoft.com/office/drawing/2014/main" id="{6553CCCA-A0EF-4984-AF05-732C877185C3}"/>
              </a:ext>
            </a:extLst>
          </p:cNvPr>
          <p:cNvSpPr>
            <a:spLocks noGrp="1" noChangeArrowheads="1"/>
          </p:cNvSpPr>
          <p:nvPr>
            <p:ph type="title"/>
          </p:nvPr>
        </p:nvSpPr>
        <p:spPr/>
        <p:txBody>
          <a:bodyPr/>
          <a:lstStyle/>
          <a:p>
            <a:r>
              <a:rPr lang="en-US" altLang="en-US" dirty="0"/>
              <a:t>Element Two: Direct</a:t>
            </a:r>
          </a:p>
        </p:txBody>
      </p:sp>
      <p:sp>
        <p:nvSpPr>
          <p:cNvPr id="430083" name="Rectangle 3">
            <a:extLst>
              <a:ext uri="{FF2B5EF4-FFF2-40B4-BE49-F238E27FC236}">
                <a16:creationId xmlns:a16="http://schemas.microsoft.com/office/drawing/2014/main" id="{B8DED60D-36CF-49EB-85F3-6CB1AF7A2CCA}"/>
              </a:ext>
            </a:extLst>
          </p:cNvPr>
          <p:cNvSpPr>
            <a:spLocks noGrp="1" noChangeArrowheads="1"/>
          </p:cNvSpPr>
          <p:nvPr>
            <p:ph type="body" idx="1"/>
          </p:nvPr>
        </p:nvSpPr>
        <p:spPr>
          <a:xfrm>
            <a:off x="609600" y="1524000"/>
            <a:ext cx="7772400" cy="4114800"/>
          </a:xfrm>
        </p:spPr>
        <p:txBody>
          <a:bodyPr/>
          <a:lstStyle/>
          <a:p>
            <a:pPr marL="609600" indent="-609600">
              <a:buFontTx/>
              <a:buNone/>
            </a:pPr>
            <a:r>
              <a:rPr lang="en-US" altLang="en-US" sz="1800" u="sng" dirty="0"/>
              <a:t>Seven Steps Necessary to Bring a Strategic Plan to Life</a:t>
            </a:r>
          </a:p>
          <a:p>
            <a:pPr marL="609600" indent="-609600">
              <a:buFontTx/>
              <a:buNone/>
            </a:pPr>
            <a:endParaRPr lang="en-US" altLang="en-US" sz="1800" u="sng" dirty="0"/>
          </a:p>
          <a:p>
            <a:pPr marL="609600" indent="-609600">
              <a:buFontTx/>
              <a:buAutoNum type="arabicPeriod"/>
            </a:pPr>
            <a:r>
              <a:rPr lang="en-US" altLang="en-US" sz="1800" dirty="0"/>
              <a:t>The company creates an overall business plan, with specific objectives and deadlines.</a:t>
            </a:r>
          </a:p>
          <a:p>
            <a:pPr marL="609600" indent="-609600">
              <a:buFontTx/>
              <a:buAutoNum type="arabicPeriod"/>
            </a:pPr>
            <a:r>
              <a:rPr lang="en-US" altLang="en-US" sz="1800" dirty="0"/>
              <a:t>The business plan is communicated to all management levels.</a:t>
            </a:r>
          </a:p>
          <a:p>
            <a:pPr marL="609600" indent="-609600">
              <a:buFontTx/>
              <a:buAutoNum type="arabicPeriod"/>
            </a:pPr>
            <a:r>
              <a:rPr lang="en-US" altLang="en-US" sz="1800" dirty="0"/>
              <a:t>The business plan is translated into functional or departmental objectives.</a:t>
            </a:r>
          </a:p>
          <a:p>
            <a:pPr marL="609600" indent="-609600">
              <a:buFontTx/>
              <a:buAutoNum type="arabicPeriod"/>
            </a:pPr>
            <a:r>
              <a:rPr lang="en-US" altLang="en-US" sz="1800" dirty="0"/>
              <a:t>Managers identify specific jobs that are required to meet those objectives, and set objectives for individuals or job classifications.</a:t>
            </a:r>
          </a:p>
          <a:p>
            <a:pPr marL="609600" indent="-609600">
              <a:buFontTx/>
              <a:buAutoNum type="arabicPeriod"/>
            </a:pPr>
            <a:r>
              <a:rPr lang="en-US" altLang="en-US" sz="1800" dirty="0"/>
              <a:t>Managers create milestones marking progress toward objectives.</a:t>
            </a:r>
          </a:p>
          <a:p>
            <a:pPr marL="609600" indent="-609600">
              <a:buFontTx/>
              <a:buAutoNum type="arabicPeriod"/>
            </a:pPr>
            <a:r>
              <a:rPr lang="en-US" altLang="en-US" sz="1800" dirty="0"/>
              <a:t>Managers monitor progress in jobs.</a:t>
            </a:r>
          </a:p>
          <a:p>
            <a:pPr marL="609600" indent="-609600">
              <a:buFontTx/>
              <a:buAutoNum type="arabicPeriod"/>
            </a:pPr>
            <a:r>
              <a:rPr lang="en-US" altLang="en-US" sz="1800" dirty="0"/>
              <a:t>Managers identify and initiate appropriate actions steps required to maintain focus.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106" name="Rectangle 2">
            <a:extLst>
              <a:ext uri="{FF2B5EF4-FFF2-40B4-BE49-F238E27FC236}">
                <a16:creationId xmlns:a16="http://schemas.microsoft.com/office/drawing/2014/main" id="{68AD40E8-3142-4653-9511-3BD86F2BD0C0}"/>
              </a:ext>
            </a:extLst>
          </p:cNvPr>
          <p:cNvSpPr>
            <a:spLocks noGrp="1" noChangeArrowheads="1"/>
          </p:cNvSpPr>
          <p:nvPr>
            <p:ph type="title"/>
          </p:nvPr>
        </p:nvSpPr>
        <p:spPr/>
        <p:txBody>
          <a:bodyPr/>
          <a:lstStyle/>
          <a:p>
            <a:r>
              <a:rPr lang="en-US" altLang="en-US" dirty="0"/>
              <a:t>Element Two: Direct</a:t>
            </a:r>
          </a:p>
        </p:txBody>
      </p:sp>
      <p:sp>
        <p:nvSpPr>
          <p:cNvPr id="431107" name="Rectangle 3">
            <a:extLst>
              <a:ext uri="{FF2B5EF4-FFF2-40B4-BE49-F238E27FC236}">
                <a16:creationId xmlns:a16="http://schemas.microsoft.com/office/drawing/2014/main" id="{AF559329-6476-44AC-986F-725FC28EC546}"/>
              </a:ext>
            </a:extLst>
          </p:cNvPr>
          <p:cNvSpPr>
            <a:spLocks noGrp="1" noChangeArrowheads="1"/>
          </p:cNvSpPr>
          <p:nvPr>
            <p:ph type="body" idx="1"/>
          </p:nvPr>
        </p:nvSpPr>
        <p:spPr>
          <a:xfrm>
            <a:off x="609600" y="1524000"/>
            <a:ext cx="7772400" cy="4114800"/>
          </a:xfrm>
        </p:spPr>
        <p:txBody>
          <a:bodyPr/>
          <a:lstStyle/>
          <a:p>
            <a:pPr marL="609600" indent="-609600">
              <a:lnSpc>
                <a:spcPct val="90000"/>
              </a:lnSpc>
              <a:buFontTx/>
              <a:buNone/>
            </a:pPr>
            <a:r>
              <a:rPr lang="en-US" altLang="en-US" sz="2000" u="sng" dirty="0"/>
              <a:t>Training for managers entails the following:</a:t>
            </a:r>
          </a:p>
          <a:p>
            <a:pPr marL="609600" indent="-609600">
              <a:lnSpc>
                <a:spcPct val="90000"/>
              </a:lnSpc>
            </a:pPr>
            <a:r>
              <a:rPr lang="en-US" altLang="en-US" sz="2000" dirty="0"/>
              <a:t>Presenting the strategic plan, its overall goals and objectives , and the time frame for accomplishing them.</a:t>
            </a:r>
          </a:p>
          <a:p>
            <a:pPr marL="609600" indent="-609600">
              <a:lnSpc>
                <a:spcPct val="90000"/>
              </a:lnSpc>
              <a:buFontTx/>
              <a:buNone/>
            </a:pPr>
            <a:endParaRPr lang="en-US" altLang="en-US" sz="2000" dirty="0"/>
          </a:p>
          <a:p>
            <a:pPr marL="609600" indent="-609600">
              <a:lnSpc>
                <a:spcPct val="90000"/>
              </a:lnSpc>
            </a:pPr>
            <a:r>
              <a:rPr lang="en-US" altLang="en-US" sz="2000" dirty="0"/>
              <a:t>Translating the overall goals and objectives into functional and departmental objectives.</a:t>
            </a:r>
          </a:p>
          <a:p>
            <a:pPr marL="609600" indent="-609600">
              <a:lnSpc>
                <a:spcPct val="90000"/>
              </a:lnSpc>
              <a:buFontTx/>
              <a:buNone/>
            </a:pPr>
            <a:endParaRPr lang="en-US" altLang="en-US" sz="2000" dirty="0"/>
          </a:p>
          <a:p>
            <a:pPr marL="609600" indent="-609600">
              <a:lnSpc>
                <a:spcPct val="90000"/>
              </a:lnSpc>
            </a:pPr>
            <a:r>
              <a:rPr lang="en-US" altLang="en-US" sz="2000" dirty="0"/>
              <a:t>Breaking down functional and departmental objectives into specific action steps and deadlines.</a:t>
            </a:r>
          </a:p>
          <a:p>
            <a:pPr marL="609600" indent="-609600">
              <a:lnSpc>
                <a:spcPct val="90000"/>
              </a:lnSpc>
              <a:buFontTx/>
              <a:buNone/>
            </a:pPr>
            <a:endParaRPr lang="en-US" altLang="en-US" sz="2000" dirty="0"/>
          </a:p>
          <a:p>
            <a:pPr marL="609600" indent="-609600">
              <a:lnSpc>
                <a:spcPct val="90000"/>
              </a:lnSpc>
            </a:pPr>
            <a:r>
              <a:rPr lang="en-US" altLang="en-US" sz="2000" dirty="0"/>
              <a:t>Assigning those action steps to teams or individuals. After all, individuals accomplish objectives, not departments or companies.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130" name="Rectangle 2">
            <a:extLst>
              <a:ext uri="{FF2B5EF4-FFF2-40B4-BE49-F238E27FC236}">
                <a16:creationId xmlns:a16="http://schemas.microsoft.com/office/drawing/2014/main" id="{FE83C4D9-13D9-430E-92D2-8B50BA5171C8}"/>
              </a:ext>
            </a:extLst>
          </p:cNvPr>
          <p:cNvSpPr>
            <a:spLocks noGrp="1" noChangeArrowheads="1"/>
          </p:cNvSpPr>
          <p:nvPr>
            <p:ph type="title"/>
          </p:nvPr>
        </p:nvSpPr>
        <p:spPr/>
        <p:txBody>
          <a:bodyPr/>
          <a:lstStyle/>
          <a:p>
            <a:r>
              <a:rPr lang="en-US" altLang="en-US" dirty="0"/>
              <a:t>Element Two: Direct</a:t>
            </a:r>
          </a:p>
        </p:txBody>
      </p:sp>
      <p:sp>
        <p:nvSpPr>
          <p:cNvPr id="432131" name="Rectangle 3">
            <a:extLst>
              <a:ext uri="{FF2B5EF4-FFF2-40B4-BE49-F238E27FC236}">
                <a16:creationId xmlns:a16="http://schemas.microsoft.com/office/drawing/2014/main" id="{36767680-5AA5-4918-8030-F2EA1E1B2E6B}"/>
              </a:ext>
            </a:extLst>
          </p:cNvPr>
          <p:cNvSpPr>
            <a:spLocks noGrp="1" noChangeArrowheads="1"/>
          </p:cNvSpPr>
          <p:nvPr>
            <p:ph type="body" idx="1"/>
          </p:nvPr>
        </p:nvSpPr>
        <p:spPr>
          <a:xfrm>
            <a:off x="609600" y="1524000"/>
            <a:ext cx="7772400" cy="4114800"/>
          </a:xfrm>
        </p:spPr>
        <p:txBody>
          <a:bodyPr/>
          <a:lstStyle/>
          <a:p>
            <a:pPr marL="609600" indent="-609600">
              <a:buFontTx/>
              <a:buNone/>
            </a:pPr>
            <a:r>
              <a:rPr lang="en-US" altLang="en-US" sz="2000" u="sng" dirty="0"/>
              <a:t>Management and key nonmanagement personnel should go over the tasks required in every one of the operation’s jobs, seeking ways to:</a:t>
            </a:r>
          </a:p>
          <a:p>
            <a:pPr marL="609600" indent="-609600">
              <a:buFontTx/>
              <a:buNone/>
            </a:pPr>
            <a:endParaRPr lang="en-US" altLang="en-US" sz="2000" u="sng" dirty="0"/>
          </a:p>
          <a:p>
            <a:pPr marL="609600" indent="-609600"/>
            <a:r>
              <a:rPr lang="en-US" altLang="en-US" sz="2000" dirty="0"/>
              <a:t>Remove unnecessary activities.</a:t>
            </a:r>
          </a:p>
          <a:p>
            <a:pPr marL="609600" indent="-609600"/>
            <a:r>
              <a:rPr lang="en-US" altLang="en-US" sz="2000" dirty="0"/>
              <a:t>Focus on tasks that need more attention.</a:t>
            </a:r>
          </a:p>
          <a:p>
            <a:pPr marL="609600" indent="-609600"/>
            <a:r>
              <a:rPr lang="en-US" altLang="en-US" sz="2000" dirty="0"/>
              <a:t>Redesign jobs that need redesigning.</a:t>
            </a:r>
          </a:p>
          <a:p>
            <a:pPr marL="609600" indent="-609600"/>
            <a:r>
              <a:rPr lang="en-US" altLang="en-US" sz="2000" dirty="0"/>
              <a:t>Incorporate any short- or long-term company objectives.</a:t>
            </a:r>
          </a:p>
          <a:p>
            <a:pPr marL="609600" indent="-609600">
              <a:buFontTx/>
              <a:buNone/>
            </a:pPr>
            <a:endParaRPr lang="en-US" alt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962" name="Rectangle 2">
            <a:extLst>
              <a:ext uri="{FF2B5EF4-FFF2-40B4-BE49-F238E27FC236}">
                <a16:creationId xmlns:a16="http://schemas.microsoft.com/office/drawing/2014/main" id="{4CD9B6CD-478B-440B-B377-3593791508EA}"/>
              </a:ext>
            </a:extLst>
          </p:cNvPr>
          <p:cNvSpPr>
            <a:spLocks noGrp="1" noChangeArrowheads="1"/>
          </p:cNvSpPr>
          <p:nvPr>
            <p:ph type="title"/>
          </p:nvPr>
        </p:nvSpPr>
        <p:spPr/>
        <p:txBody>
          <a:bodyPr/>
          <a:lstStyle/>
          <a:p>
            <a:r>
              <a:rPr lang="en-US" altLang="en-US" dirty="0"/>
              <a:t>Element Three: Evaluate</a:t>
            </a:r>
          </a:p>
        </p:txBody>
      </p:sp>
      <p:sp>
        <p:nvSpPr>
          <p:cNvPr id="424963" name="Rectangle 3">
            <a:extLst>
              <a:ext uri="{FF2B5EF4-FFF2-40B4-BE49-F238E27FC236}">
                <a16:creationId xmlns:a16="http://schemas.microsoft.com/office/drawing/2014/main" id="{29A67D4F-7210-496A-9E21-2C8C5C46D19C}"/>
              </a:ext>
            </a:extLst>
          </p:cNvPr>
          <p:cNvSpPr>
            <a:spLocks noGrp="1" noChangeArrowheads="1"/>
          </p:cNvSpPr>
          <p:nvPr>
            <p:ph type="body" idx="1"/>
          </p:nvPr>
        </p:nvSpPr>
        <p:spPr>
          <a:xfrm>
            <a:off x="609600" y="1524000"/>
            <a:ext cx="7772400" cy="4114800"/>
          </a:xfrm>
        </p:spPr>
        <p:txBody>
          <a:bodyPr/>
          <a:lstStyle/>
          <a:p>
            <a:pPr>
              <a:buFontTx/>
              <a:buNone/>
            </a:pPr>
            <a:r>
              <a:rPr lang="en-US" altLang="en-US" sz="2000" u="sng" dirty="0"/>
              <a:t>The essence of performance evaluation strategy is to:</a:t>
            </a:r>
          </a:p>
          <a:p>
            <a:pPr>
              <a:buFontTx/>
              <a:buNone/>
            </a:pPr>
            <a:endParaRPr lang="en-US" altLang="en-US" sz="2000" u="sng" dirty="0"/>
          </a:p>
          <a:p>
            <a:r>
              <a:rPr lang="en-US" altLang="en-US" sz="2000" dirty="0"/>
              <a:t>Determine a core set of responsibilities and specific action steps or objectives, related to the organization’s overall business goal, that are to be performed by an individual within a specified time frame.</a:t>
            </a:r>
          </a:p>
          <a:p>
            <a:r>
              <a:rPr lang="en-US" altLang="en-US" sz="2000" dirty="0"/>
              <a:t>Communicate these responsibilities, action steps, and objectives to the employee so that the employee knows exactly the criteria against which his or her performance will be measured and when completion is expected.</a:t>
            </a:r>
          </a:p>
          <a:p>
            <a:r>
              <a:rPr lang="en-US" altLang="en-US" sz="2000" dirty="0"/>
              <a:t>Review the employee’s progress regularly or as required based on performance or behavior.</a:t>
            </a:r>
          </a:p>
          <a:p>
            <a:pPr>
              <a:buFontTx/>
              <a:buNone/>
            </a:pPr>
            <a:endParaRPr lang="en-US" altLang="en-US" sz="2000" u="sng" dirty="0"/>
          </a:p>
        </p:txBody>
      </p:sp>
    </p:spTree>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99"/>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2070</TotalTime>
  <Words>1317</Words>
  <Application>Microsoft Office PowerPoint</Application>
  <PresentationFormat>On-screen Show (4:3)</PresentationFormat>
  <Paragraphs>162</Paragraphs>
  <Slides>19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19</vt:i4>
      </vt:variant>
    </vt:vector>
  </HeadingPairs>
  <TitlesOfParts>
    <vt:vector size="26" baseType="lpstr">
      <vt:lpstr>Times New Roman</vt:lpstr>
      <vt:lpstr>Arial</vt:lpstr>
      <vt:lpstr>Wingdings</vt:lpstr>
      <vt:lpstr>Garamond</vt:lpstr>
      <vt:lpstr>Default Design</vt:lpstr>
      <vt:lpstr>Bitmap Image</vt:lpstr>
      <vt:lpstr>Microsoft Word Document</vt:lpstr>
      <vt:lpstr>The Four Elements of Successful Management</vt:lpstr>
      <vt:lpstr>Overview: The Four Elements</vt:lpstr>
      <vt:lpstr>Element One: Select</vt:lpstr>
      <vt:lpstr>Element One: Select</vt:lpstr>
      <vt:lpstr>Element Two: Direct</vt:lpstr>
      <vt:lpstr>Element Two: Direct</vt:lpstr>
      <vt:lpstr>Element Two: Direct</vt:lpstr>
      <vt:lpstr>Element Two: Direct</vt:lpstr>
      <vt:lpstr>Element Three: Evaluate</vt:lpstr>
      <vt:lpstr>Element Three: Evaluate</vt:lpstr>
      <vt:lpstr>Element Three: Evaluate</vt:lpstr>
      <vt:lpstr>Element Three: Evaluate</vt:lpstr>
      <vt:lpstr>Element Three: Evaluate</vt:lpstr>
      <vt:lpstr>Element Three: Evaluate</vt:lpstr>
      <vt:lpstr>Element Four: Reward</vt:lpstr>
      <vt:lpstr>Element Four: Reward</vt:lpstr>
      <vt:lpstr>Element Four: Reward</vt:lpstr>
      <vt:lpstr>Element Four: Reward</vt:lpstr>
      <vt:lpstr>Element Four: Reward</vt:lpstr>
    </vt:vector>
  </TitlesOfParts>
  <Company>Network Alliance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Paving Pathways to Sustainability   Second Group Meeting May 14, 2002 </dc:title>
  <dc:creator>Katie McNerney</dc:creator>
  <cp:lastModifiedBy>Edward Robinson</cp:lastModifiedBy>
  <cp:revision>278</cp:revision>
  <dcterms:created xsi:type="dcterms:W3CDTF">2002-05-10T16:26:24Z</dcterms:created>
  <dcterms:modified xsi:type="dcterms:W3CDTF">2021-03-30T11:46:13Z</dcterms:modified>
</cp:coreProperties>
</file>