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479" r:id="rId3"/>
    <p:sldId id="429" r:id="rId4"/>
    <p:sldId id="430" r:id="rId5"/>
    <p:sldId id="480" r:id="rId6"/>
    <p:sldId id="478" r:id="rId7"/>
    <p:sldId id="477" r:id="rId8"/>
    <p:sldId id="431" r:id="rId9"/>
    <p:sldId id="481" r:id="rId10"/>
    <p:sldId id="482" r:id="rId11"/>
    <p:sldId id="310" r:id="rId12"/>
  </p:sldIdLst>
  <p:sldSz cx="9144000" cy="6858000" type="screen4x3"/>
  <p:notesSz cx="6858000" cy="9180513"/>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1F661B-C332-4A3B-BCBA-3BBAB14C8885}" v="3" dt="2024-05-27T17:34:11.3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58" d="100"/>
          <a:sy n="158" d="100"/>
        </p:scale>
        <p:origin x="177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40" d="100"/>
          <a:sy n="40" d="100"/>
        </p:scale>
        <p:origin x="-1488" y="-96"/>
      </p:cViewPr>
      <p:guideLst>
        <p:guide orient="horz" pos="289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 Robinson" userId="0b65552c-814d-45bd-8e09-b5a166dd20e8" providerId="ADAL" clId="{851F661B-C332-4A3B-BCBA-3BBAB14C8885}"/>
    <pc:docChg chg="modSld">
      <pc:chgData name="Edward Robinson" userId="0b65552c-814d-45bd-8e09-b5a166dd20e8" providerId="ADAL" clId="{851F661B-C332-4A3B-BCBA-3BBAB14C8885}" dt="2024-05-27T17:34:11.301" v="2" actId="1076"/>
      <pc:docMkLst>
        <pc:docMk/>
      </pc:docMkLst>
      <pc:sldChg chg="modSp">
        <pc:chgData name="Edward Robinson" userId="0b65552c-814d-45bd-8e09-b5a166dd20e8" providerId="ADAL" clId="{851F661B-C332-4A3B-BCBA-3BBAB14C8885}" dt="2024-05-27T17:34:11.301" v="2" actId="1076"/>
        <pc:sldMkLst>
          <pc:docMk/>
          <pc:sldMk cId="0" sldId="477"/>
        </pc:sldMkLst>
        <pc:spChg chg="mod">
          <ac:chgData name="Edward Robinson" userId="0b65552c-814d-45bd-8e09-b5a166dd20e8" providerId="ADAL" clId="{851F661B-C332-4A3B-BCBA-3BBAB14C8885}" dt="2024-05-27T17:34:11.301" v="2" actId="1076"/>
          <ac:spMkLst>
            <pc:docMk/>
            <pc:sldMk cId="0" sldId="477"/>
            <ac:spMk id="442370" creationId="{31E2126C-D3EC-4D95-B998-9323EDE472D3}"/>
          </ac:spMkLst>
        </pc:spChg>
        <pc:spChg chg="mod">
          <ac:chgData name="Edward Robinson" userId="0b65552c-814d-45bd-8e09-b5a166dd20e8" providerId="ADAL" clId="{851F661B-C332-4A3B-BCBA-3BBAB14C8885}" dt="2024-05-27T17:34:06.826" v="0" actId="1076"/>
          <ac:spMkLst>
            <pc:docMk/>
            <pc:sldMk cId="0" sldId="477"/>
            <ac:spMk id="442373" creationId="{C0D617E6-EC67-48F0-BA66-44AC8D6186D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7026" name="Rectangle 2">
            <a:extLst>
              <a:ext uri="{FF2B5EF4-FFF2-40B4-BE49-F238E27FC236}">
                <a16:creationId xmlns:a16="http://schemas.microsoft.com/office/drawing/2014/main" id="{1B544E63-F9C0-46DE-9D2E-26B6213F58A0}"/>
              </a:ext>
            </a:extLst>
          </p:cNvPr>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57027" name="Rectangle 3">
            <a:extLst>
              <a:ext uri="{FF2B5EF4-FFF2-40B4-BE49-F238E27FC236}">
                <a16:creationId xmlns:a16="http://schemas.microsoft.com/office/drawing/2014/main" id="{1B39318A-5760-42BE-99A6-8F4A45E30A0A}"/>
              </a:ext>
            </a:extLst>
          </p:cNvPr>
          <p:cNvSpPr>
            <a:spLocks noGrp="1" noChangeArrowheads="1"/>
          </p:cNvSpPr>
          <p:nvPr>
            <p:ph type="dt" sz="quarter" idx="1"/>
          </p:nvPr>
        </p:nvSpPr>
        <p:spPr bwMode="auto">
          <a:xfrm>
            <a:off x="388620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57028" name="Rectangle 4">
            <a:extLst>
              <a:ext uri="{FF2B5EF4-FFF2-40B4-BE49-F238E27FC236}">
                <a16:creationId xmlns:a16="http://schemas.microsoft.com/office/drawing/2014/main" id="{4B56EE41-541C-41E7-A88D-5FA893E69D45}"/>
              </a:ext>
            </a:extLst>
          </p:cNvPr>
          <p:cNvSpPr>
            <a:spLocks noGrp="1" noChangeArrowheads="1"/>
          </p:cNvSpPr>
          <p:nvPr>
            <p:ph type="ftr" sz="quarter" idx="2"/>
          </p:nvPr>
        </p:nvSpPr>
        <p:spPr bwMode="auto">
          <a:xfrm>
            <a:off x="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57029" name="Rectangle 5">
            <a:extLst>
              <a:ext uri="{FF2B5EF4-FFF2-40B4-BE49-F238E27FC236}">
                <a16:creationId xmlns:a16="http://schemas.microsoft.com/office/drawing/2014/main" id="{4E9F2BB9-9408-4AB0-859F-1F33E800FE3F}"/>
              </a:ext>
            </a:extLst>
          </p:cNvPr>
          <p:cNvSpPr>
            <a:spLocks noGrp="1" noChangeArrowheads="1"/>
          </p:cNvSpPr>
          <p:nvPr>
            <p:ph type="sldNum" sz="quarter" idx="3"/>
          </p:nvPr>
        </p:nvSpPr>
        <p:spPr bwMode="auto">
          <a:xfrm>
            <a:off x="388620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01D83F-06D4-4475-B590-22231D46B3A3}"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CA72FCA-7964-4A68-A2F2-A5D4F4443D26}"/>
              </a:ext>
            </a:extLst>
          </p:cNvPr>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5123" name="Rectangle 3">
            <a:extLst>
              <a:ext uri="{FF2B5EF4-FFF2-40B4-BE49-F238E27FC236}">
                <a16:creationId xmlns:a16="http://schemas.microsoft.com/office/drawing/2014/main" id="{A3D72EA0-60D5-4312-BDF8-EBA51B9C7693}"/>
              </a:ext>
            </a:extLst>
          </p:cNvPr>
          <p:cNvSpPr>
            <a:spLocks noGrp="1" noChangeArrowheads="1"/>
          </p:cNvSpPr>
          <p:nvPr>
            <p:ph type="dt" idx="1"/>
          </p:nvPr>
        </p:nvSpPr>
        <p:spPr bwMode="auto">
          <a:xfrm>
            <a:off x="388620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5124" name="Rectangle 4">
            <a:extLst>
              <a:ext uri="{FF2B5EF4-FFF2-40B4-BE49-F238E27FC236}">
                <a16:creationId xmlns:a16="http://schemas.microsoft.com/office/drawing/2014/main" id="{0482F0DE-1A51-4086-962D-BB3066480B15}"/>
              </a:ext>
            </a:extLst>
          </p:cNvPr>
          <p:cNvSpPr>
            <a:spLocks noGrp="1" noRot="1" noChangeAspect="1" noChangeArrowheads="1" noTextEdit="1"/>
          </p:cNvSpPr>
          <p:nvPr>
            <p:ph type="sldImg" idx="2"/>
          </p:nvPr>
        </p:nvSpPr>
        <p:spPr bwMode="auto">
          <a:xfrm>
            <a:off x="1135063" y="688975"/>
            <a:ext cx="4589462" cy="34417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3D340807-FAB6-431A-A997-CC24E78124A0}"/>
              </a:ext>
            </a:extLst>
          </p:cNvPr>
          <p:cNvSpPr>
            <a:spLocks noGrp="1" noChangeArrowheads="1"/>
          </p:cNvSpPr>
          <p:nvPr>
            <p:ph type="body" sz="quarter" idx="3"/>
          </p:nvPr>
        </p:nvSpPr>
        <p:spPr bwMode="auto">
          <a:xfrm>
            <a:off x="914400" y="4360863"/>
            <a:ext cx="5029200"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6" name="Rectangle 6">
            <a:extLst>
              <a:ext uri="{FF2B5EF4-FFF2-40B4-BE49-F238E27FC236}">
                <a16:creationId xmlns:a16="http://schemas.microsoft.com/office/drawing/2014/main" id="{0E651359-BAA0-44C8-B07A-479B0BAD2850}"/>
              </a:ext>
            </a:extLst>
          </p:cNvPr>
          <p:cNvSpPr>
            <a:spLocks noGrp="1" noChangeArrowheads="1"/>
          </p:cNvSpPr>
          <p:nvPr>
            <p:ph type="ftr" sz="quarter" idx="4"/>
          </p:nvPr>
        </p:nvSpPr>
        <p:spPr bwMode="auto">
          <a:xfrm>
            <a:off x="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127" name="Rectangle 7">
            <a:extLst>
              <a:ext uri="{FF2B5EF4-FFF2-40B4-BE49-F238E27FC236}">
                <a16:creationId xmlns:a16="http://schemas.microsoft.com/office/drawing/2014/main" id="{2B5CD4CE-4BDC-45CE-8545-9E4F52C8FCAF}"/>
              </a:ext>
            </a:extLst>
          </p:cNvPr>
          <p:cNvSpPr>
            <a:spLocks noGrp="1" noChangeArrowheads="1"/>
          </p:cNvSpPr>
          <p:nvPr>
            <p:ph type="sldNum" sz="quarter" idx="5"/>
          </p:nvPr>
        </p:nvSpPr>
        <p:spPr bwMode="auto">
          <a:xfrm>
            <a:off x="388620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CEF7C10-84F8-42FE-BEF6-5FA09A562B2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2804AE8-B480-465D-A9AC-48236F53A33D}"/>
              </a:ext>
            </a:extLst>
          </p:cNvPr>
          <p:cNvSpPr>
            <a:spLocks noGrp="1" noChangeArrowheads="1"/>
          </p:cNvSpPr>
          <p:nvPr>
            <p:ph type="sldNum" sz="quarter" idx="5"/>
          </p:nvPr>
        </p:nvSpPr>
        <p:spPr>
          <a:ln/>
        </p:spPr>
        <p:txBody>
          <a:bodyPr/>
          <a:lstStyle/>
          <a:p>
            <a:fld id="{A61B998B-B2BD-4DE7-A125-AACF33C48E43}" type="slidenum">
              <a:rPr lang="en-US" altLang="en-US"/>
              <a:pPr/>
              <a:t>1</a:t>
            </a:fld>
            <a:endParaRPr lang="en-US" altLang="en-US"/>
          </a:p>
        </p:txBody>
      </p:sp>
      <p:sp>
        <p:nvSpPr>
          <p:cNvPr id="161794" name="Rectangle 2">
            <a:extLst>
              <a:ext uri="{FF2B5EF4-FFF2-40B4-BE49-F238E27FC236}">
                <a16:creationId xmlns:a16="http://schemas.microsoft.com/office/drawing/2014/main" id="{247BC537-A58B-4AF5-9148-873EA23A9EA8}"/>
              </a:ext>
            </a:extLst>
          </p:cNvPr>
          <p:cNvSpPr>
            <a:spLocks noGrp="1" noRot="1" noChangeAspect="1" noChangeArrowheads="1" noTextEdit="1"/>
          </p:cNvSpPr>
          <p:nvPr>
            <p:ph type="sldImg"/>
          </p:nvPr>
        </p:nvSpPr>
        <p:spPr>
          <a:ln/>
        </p:spPr>
      </p:sp>
      <p:sp>
        <p:nvSpPr>
          <p:cNvPr id="161795" name="Rectangle 3">
            <a:extLst>
              <a:ext uri="{FF2B5EF4-FFF2-40B4-BE49-F238E27FC236}">
                <a16:creationId xmlns:a16="http://schemas.microsoft.com/office/drawing/2014/main" id="{B2BC65F7-E5A3-4542-B224-93467E229AF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034F4-4D49-484C-9B8A-89CD341FD60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57DC8C-B18C-4E90-8E64-B7DBE298FB0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221025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9114C-1EB4-45B6-BD8E-644500BE2A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805CEA-452E-4433-9E69-15BA60D2FE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229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5D281E-3D2A-4B01-A94F-D53170B6E7F5}"/>
              </a:ext>
            </a:extLst>
          </p:cNvPr>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D31E01-8A90-4ABB-A47E-040B4C74EEBA}"/>
              </a:ext>
            </a:extLst>
          </p:cNvPr>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034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FCF58-E6DB-4F1C-AE11-8DE38A34CE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2282FA-13DE-4615-8136-FF1C222FB9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4864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C3A3-108E-4DCB-81BF-0B182926E83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C54EB6-2B90-4B4A-8219-13E203386F1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247074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3410-9C77-4486-9E38-293C522CDC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9BD99A-6CAF-4CD3-8AAF-C648695E61AE}"/>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1CEE31-1F19-4F71-9728-9ABF87F560B8}"/>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9885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97E4-A462-4EE0-BF6E-6507AFB37A5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010A05-7275-4F97-9A9B-4422634CE17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8B6AEC-89B4-47A7-B633-ACC29E98125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1794A0-F385-4CE6-8DDA-3C4E683AF07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7451F1-62FE-4460-B995-38ED7A5EA0E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8130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C52DD-369D-45F4-8FFE-4CD566B5745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44236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9457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CB71D-772D-4727-B8FB-E3E0C556BEF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B7894E-81F0-4AA7-9898-4B5FA3219DC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1C5533-EC3B-42D4-B2D5-500EC7ED65A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03363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6BD6D-4405-4D26-A00B-5E43F65BB6C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B01BC1-D64F-4498-9491-8370F62CC7B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23057D-1DBF-4777-92C6-A06D3935C07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15292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BCD4B25-30AE-4233-A6FE-D635E08FB892}"/>
              </a:ext>
            </a:extLst>
          </p:cNvPr>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CCB074B-31EE-4B25-9B44-06F94EC4144B}"/>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3" name="Rectangle 9">
            <a:extLst>
              <a:ext uri="{FF2B5EF4-FFF2-40B4-BE49-F238E27FC236}">
                <a16:creationId xmlns:a16="http://schemas.microsoft.com/office/drawing/2014/main" id="{DE742AE6-6236-448C-A0C0-46A9648C9407}"/>
              </a:ext>
            </a:extLst>
          </p:cNvPr>
          <p:cNvSpPr>
            <a:spLocks noChangeArrowheads="1"/>
          </p:cNvSpPr>
          <p:nvPr userDrawn="1"/>
        </p:nvSpPr>
        <p:spPr bwMode="auto">
          <a:xfrm>
            <a:off x="0" y="0"/>
            <a:ext cx="9144000" cy="1524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Rectangle 11">
            <a:extLst>
              <a:ext uri="{FF2B5EF4-FFF2-40B4-BE49-F238E27FC236}">
                <a16:creationId xmlns:a16="http://schemas.microsoft.com/office/drawing/2014/main" id="{A8811471-C0C8-4983-8B9E-BBFC375117FD}"/>
              </a:ext>
            </a:extLst>
          </p:cNvPr>
          <p:cNvSpPr>
            <a:spLocks noChangeArrowheads="1"/>
          </p:cNvSpPr>
          <p:nvPr userDrawn="1"/>
        </p:nvSpPr>
        <p:spPr bwMode="auto">
          <a:xfrm>
            <a:off x="8991600" y="152400"/>
            <a:ext cx="152400" cy="6705600"/>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Text Box 12">
            <a:extLst>
              <a:ext uri="{FF2B5EF4-FFF2-40B4-BE49-F238E27FC236}">
                <a16:creationId xmlns:a16="http://schemas.microsoft.com/office/drawing/2014/main" id="{9D8D7CE9-04AE-4D57-83CF-E110B0E7E332}"/>
              </a:ext>
            </a:extLst>
          </p:cNvPr>
          <p:cNvSpPr txBox="1">
            <a:spLocks noChangeArrowheads="1"/>
          </p:cNvSpPr>
          <p:nvPr userDrawn="1"/>
        </p:nvSpPr>
        <p:spPr bwMode="auto">
          <a:xfrm>
            <a:off x="8594725" y="6615113"/>
            <a:ext cx="422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fld id="{4B66FAB8-2634-461C-B178-7D61C6D6DB61}" type="slidenum">
              <a:rPr lang="en-US" altLang="en-US" sz="1600"/>
              <a:pPr/>
              <a:t>‹#›</a:t>
            </a:fld>
            <a:endParaRPr lang="en-US" altLang="en-US" sz="1600"/>
          </a:p>
        </p:txBody>
      </p:sp>
      <p:graphicFrame>
        <p:nvGraphicFramePr>
          <p:cNvPr id="1037" name="Object 13">
            <a:extLst>
              <a:ext uri="{FF2B5EF4-FFF2-40B4-BE49-F238E27FC236}">
                <a16:creationId xmlns:a16="http://schemas.microsoft.com/office/drawing/2014/main" id="{3FAF3BD8-3E09-4C14-AF98-32E7E38459D5}"/>
              </a:ext>
            </a:extLst>
          </p:cNvPr>
          <p:cNvGraphicFramePr>
            <a:graphicFrameLocks noChangeAspect="1"/>
          </p:cNvGraphicFramePr>
          <p:nvPr userDrawn="1"/>
        </p:nvGraphicFramePr>
        <p:xfrm>
          <a:off x="0" y="6213475"/>
          <a:ext cx="685800" cy="644525"/>
        </p:xfrm>
        <a:graphic>
          <a:graphicData uri="http://schemas.openxmlformats.org/presentationml/2006/ole">
            <mc:AlternateContent xmlns:mc="http://schemas.openxmlformats.org/markup-compatibility/2006">
              <mc:Choice xmlns:v="urn:schemas-microsoft-com:vml" Requires="v">
                <p:oleObj name="Bitmap Image" r:id="rId13" imgW="3029373" imgH="2847619" progId="Paint.Picture">
                  <p:embed/>
                </p:oleObj>
              </mc:Choice>
              <mc:Fallback>
                <p:oleObj name="Bitmap Image" r:id="rId13" imgW="3029373" imgH="2847619" progId="Paint.Picture">
                  <p:embed/>
                  <p:pic>
                    <p:nvPicPr>
                      <p:cNvPr id="1037" name="Object 13">
                        <a:extLst>
                          <a:ext uri="{FF2B5EF4-FFF2-40B4-BE49-F238E27FC236}">
                            <a16:creationId xmlns:a16="http://schemas.microsoft.com/office/drawing/2014/main" id="{3FAF3BD8-3E09-4C14-AF98-32E7E38459D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213475"/>
                        <a:ext cx="685800"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3600" b="1" kern="1200">
          <a:solidFill>
            <a:srgbClr val="333399"/>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2pPr>
      <a:lvl3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3pPr>
      <a:lvl4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4pPr>
      <a:lvl5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5pPr>
      <a:lvl6pPr marL="4572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6pPr>
      <a:lvl7pPr marL="9144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7pPr>
      <a:lvl8pPr marL="13716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8pPr>
      <a:lvl9pPr marL="18288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rgbClr val="333399"/>
          </a:solidFill>
          <a:latin typeface="+mn-lt"/>
          <a:ea typeface="+mn-ea"/>
          <a:cs typeface="+mn-cs"/>
        </a:defRPr>
      </a:lvl1pPr>
      <a:lvl2pPr marL="742950" indent="-285750" algn="l" rtl="0" fontAlgn="base">
        <a:spcBef>
          <a:spcPct val="20000"/>
        </a:spcBef>
        <a:spcAft>
          <a:spcPct val="0"/>
        </a:spcAft>
        <a:buChar char="–"/>
        <a:defRPr sz="2800" kern="1200">
          <a:solidFill>
            <a:srgbClr val="333399"/>
          </a:solidFill>
          <a:latin typeface="+mn-lt"/>
          <a:ea typeface="+mn-ea"/>
          <a:cs typeface="+mn-cs"/>
        </a:defRPr>
      </a:lvl2pPr>
      <a:lvl3pPr marL="1143000" indent="-228600" algn="l" rtl="0" fontAlgn="base">
        <a:spcBef>
          <a:spcPct val="20000"/>
        </a:spcBef>
        <a:spcAft>
          <a:spcPct val="0"/>
        </a:spcAft>
        <a:buChar char="•"/>
        <a:defRPr sz="2400" kern="1200">
          <a:solidFill>
            <a:srgbClr val="333399"/>
          </a:solidFill>
          <a:latin typeface="+mn-lt"/>
          <a:ea typeface="+mn-ea"/>
          <a:cs typeface="+mn-cs"/>
        </a:defRPr>
      </a:lvl3pPr>
      <a:lvl4pPr marL="1600200" indent="-228600" algn="l" rtl="0" fontAlgn="base">
        <a:spcBef>
          <a:spcPct val="20000"/>
        </a:spcBef>
        <a:spcAft>
          <a:spcPct val="0"/>
        </a:spcAft>
        <a:buChar char="–"/>
        <a:defRPr sz="2000" kern="1200">
          <a:solidFill>
            <a:srgbClr val="333399"/>
          </a:solidFill>
          <a:latin typeface="+mn-lt"/>
          <a:ea typeface="+mn-ea"/>
          <a:cs typeface="+mn-cs"/>
        </a:defRPr>
      </a:lvl4pPr>
      <a:lvl5pPr marL="2057400" indent="-228600" algn="l" rtl="0" fontAlgn="base">
        <a:spcBef>
          <a:spcPct val="20000"/>
        </a:spcBef>
        <a:spcAft>
          <a:spcPct val="0"/>
        </a:spcAft>
        <a:buChar char="»"/>
        <a:defRPr sz="2000" kern="1200">
          <a:solidFill>
            <a:srgbClr val="33339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apacity-building.com/" TargetMode="External"/><Relationship Id="rId2" Type="http://schemas.openxmlformats.org/officeDocument/2006/relationships/hyperlink" Target="mailto:robin_ed@capacity-building.com"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E4122C6-18C4-4868-AF8C-60EDEA6A14FD}"/>
              </a:ext>
            </a:extLst>
          </p:cNvPr>
          <p:cNvSpPr>
            <a:spLocks noGrp="1" noChangeArrowheads="1"/>
          </p:cNvSpPr>
          <p:nvPr>
            <p:ph type="title" idx="4294967295"/>
          </p:nvPr>
        </p:nvSpPr>
        <p:spPr>
          <a:xfrm>
            <a:off x="685800" y="2514600"/>
            <a:ext cx="7772400" cy="1143000"/>
          </a:xfrm>
        </p:spPr>
        <p:txBody>
          <a:bodyPr/>
          <a:lstStyle/>
          <a:p>
            <a:r>
              <a:rPr lang="en-US" altLang="en-US" sz="4400" dirty="0"/>
              <a:t>Management Development Discussion Slides</a:t>
            </a:r>
            <a:r>
              <a:rPr lang="en-US" altLang="en-US" sz="4000" dirty="0"/>
              <a:t> </a:t>
            </a:r>
            <a:br>
              <a:rPr lang="en-US" altLang="en-US" sz="4000" dirty="0"/>
            </a:b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a:extLst>
              <a:ext uri="{FF2B5EF4-FFF2-40B4-BE49-F238E27FC236}">
                <a16:creationId xmlns:a16="http://schemas.microsoft.com/office/drawing/2014/main" id="{D6984CA9-27B9-4736-8A62-AE1B00F98A57}"/>
              </a:ext>
            </a:extLst>
          </p:cNvPr>
          <p:cNvSpPr>
            <a:spLocks noGrp="1" noChangeArrowheads="1"/>
          </p:cNvSpPr>
          <p:nvPr>
            <p:ph type="title"/>
          </p:nvPr>
        </p:nvSpPr>
        <p:spPr/>
        <p:txBody>
          <a:bodyPr/>
          <a:lstStyle/>
          <a:p>
            <a:r>
              <a:rPr lang="en-US" altLang="en-US"/>
              <a:t>Management Improvement Ideas</a:t>
            </a:r>
          </a:p>
        </p:txBody>
      </p:sp>
      <p:sp>
        <p:nvSpPr>
          <p:cNvPr id="447491" name="Rectangle 3">
            <a:extLst>
              <a:ext uri="{FF2B5EF4-FFF2-40B4-BE49-F238E27FC236}">
                <a16:creationId xmlns:a16="http://schemas.microsoft.com/office/drawing/2014/main" id="{CA0B20B8-ACE1-4D16-B5CB-08FADD4B083D}"/>
              </a:ext>
            </a:extLst>
          </p:cNvPr>
          <p:cNvSpPr>
            <a:spLocks noGrp="1" noChangeArrowheads="1"/>
          </p:cNvSpPr>
          <p:nvPr>
            <p:ph type="body" idx="1"/>
          </p:nvPr>
        </p:nvSpPr>
        <p:spPr>
          <a:xfrm>
            <a:off x="762000" y="1295400"/>
            <a:ext cx="7772400" cy="4114800"/>
          </a:xfrm>
        </p:spPr>
        <p:txBody>
          <a:bodyPr/>
          <a:lstStyle/>
          <a:p>
            <a:pPr marL="457200" indent="-457200">
              <a:lnSpc>
                <a:spcPct val="90000"/>
              </a:lnSpc>
              <a:spcBef>
                <a:spcPct val="0"/>
              </a:spcBef>
              <a:buFont typeface="+mj-lt"/>
              <a:buAutoNum type="arabicPeriod" startAt="9"/>
            </a:pPr>
            <a:r>
              <a:rPr lang="en-US" altLang="en-US" sz="1900" dirty="0"/>
              <a:t>Manage closely to your budget and clearly understand what expense items are variable versus fixed</a:t>
            </a:r>
          </a:p>
          <a:p>
            <a:pPr marL="457200" indent="-457200">
              <a:lnSpc>
                <a:spcPct val="90000"/>
              </a:lnSpc>
              <a:spcBef>
                <a:spcPct val="0"/>
              </a:spcBef>
              <a:buFont typeface="+mj-lt"/>
              <a:buAutoNum type="arabicPeriod" startAt="9"/>
            </a:pPr>
            <a:r>
              <a:rPr lang="en-US" altLang="en-US" sz="1900" dirty="0"/>
              <a:t>Understand the true cost of service on a per-unit basis; create benchmarks for each program or service area</a:t>
            </a:r>
          </a:p>
          <a:p>
            <a:pPr marL="457200" indent="-457200">
              <a:lnSpc>
                <a:spcPct val="90000"/>
              </a:lnSpc>
              <a:spcBef>
                <a:spcPct val="0"/>
              </a:spcBef>
              <a:buFont typeface="+mj-lt"/>
              <a:buAutoNum type="arabicPeriod" startAt="9"/>
            </a:pPr>
            <a:r>
              <a:rPr lang="en-US" altLang="en-US" sz="1900" dirty="0"/>
              <a:t>Centralize purchasing of supplies across all departments/programs; designate key purchasing point-person </a:t>
            </a:r>
          </a:p>
          <a:p>
            <a:pPr marL="457200" indent="-457200">
              <a:lnSpc>
                <a:spcPct val="90000"/>
              </a:lnSpc>
              <a:spcBef>
                <a:spcPct val="0"/>
              </a:spcBef>
              <a:buFont typeface="+mj-lt"/>
              <a:buAutoNum type="arabicPeriod" startAt="9"/>
            </a:pPr>
            <a:r>
              <a:rPr lang="en-US" altLang="en-US" sz="1900" dirty="0"/>
              <a:t>Track unbillable or non-client service time to identify potential inefficiencies or variability of standards</a:t>
            </a:r>
          </a:p>
          <a:p>
            <a:pPr marL="457200" indent="-457200">
              <a:lnSpc>
                <a:spcPct val="90000"/>
              </a:lnSpc>
              <a:spcBef>
                <a:spcPct val="0"/>
              </a:spcBef>
              <a:buFont typeface="+mj-lt"/>
              <a:buAutoNum type="arabicPeriod" startAt="9"/>
            </a:pPr>
            <a:r>
              <a:rPr lang="en-US" altLang="en-US" sz="1900" dirty="0"/>
              <a:t>Provide rewards (financial and non-financial) for individuals or teams who exceed benchmarks or achieve “personal best” status</a:t>
            </a:r>
          </a:p>
          <a:p>
            <a:pPr marL="457200" indent="-457200">
              <a:lnSpc>
                <a:spcPct val="90000"/>
              </a:lnSpc>
              <a:spcBef>
                <a:spcPct val="0"/>
              </a:spcBef>
              <a:buFont typeface="+mj-lt"/>
              <a:buAutoNum type="arabicPeriod" startAt="9"/>
            </a:pPr>
            <a:r>
              <a:rPr lang="en-US" altLang="en-US" sz="1900" dirty="0"/>
              <a:t>Foster a culture that breeds contingency planning (“What If” scenarios)</a:t>
            </a:r>
          </a:p>
          <a:p>
            <a:pPr marL="457200" indent="-457200">
              <a:lnSpc>
                <a:spcPct val="90000"/>
              </a:lnSpc>
              <a:spcBef>
                <a:spcPct val="0"/>
              </a:spcBef>
              <a:buFont typeface="+mj-lt"/>
              <a:buAutoNum type="arabicPeriod" startAt="9"/>
            </a:pPr>
            <a:r>
              <a:rPr lang="en-US" altLang="en-US" sz="1900" dirty="0"/>
              <a:t>Whenever possible, base decisions on data or information, not opinions; track the results of your decisions</a:t>
            </a:r>
          </a:p>
          <a:p>
            <a:pPr marL="457200" indent="-457200">
              <a:lnSpc>
                <a:spcPct val="90000"/>
              </a:lnSpc>
              <a:spcBef>
                <a:spcPct val="0"/>
              </a:spcBef>
              <a:buFont typeface="+mj-lt"/>
              <a:buAutoNum type="arabicPeriod" startAt="9"/>
            </a:pPr>
            <a:r>
              <a:rPr lang="en-US" altLang="en-US" sz="1900" dirty="0"/>
              <a:t>Collect customer feedback data on a regular basis; use that to influence decision-making and evaluate individual staff performances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a:extLst>
              <a:ext uri="{FF2B5EF4-FFF2-40B4-BE49-F238E27FC236}">
                <a16:creationId xmlns:a16="http://schemas.microsoft.com/office/drawing/2014/main" id="{A00F84A4-9423-4651-B667-1DEE6DB4D61C}"/>
              </a:ext>
            </a:extLst>
          </p:cNvPr>
          <p:cNvSpPr txBox="1">
            <a:spLocks noChangeArrowheads="1"/>
          </p:cNvSpPr>
          <p:nvPr/>
        </p:nvSpPr>
        <p:spPr bwMode="auto">
          <a:xfrm>
            <a:off x="2590800" y="3886200"/>
            <a:ext cx="39880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2000" b="1" dirty="0">
                <a:solidFill>
                  <a:srgbClr val="333399"/>
                </a:solidFill>
                <a:latin typeface="Garamond" panose="02020404030301010803" pitchFamily="18" charset="0"/>
              </a:rPr>
              <a:t>Ed Robinson</a:t>
            </a:r>
          </a:p>
          <a:p>
            <a:pPr algn="ctr" eaLnBrk="0" hangingPunct="0"/>
            <a:r>
              <a:rPr lang="en-US" altLang="en-US" sz="2000" b="1" dirty="0">
                <a:solidFill>
                  <a:srgbClr val="333399"/>
                </a:solidFill>
                <a:latin typeface="Garamond" panose="02020404030301010803" pitchFamily="18" charset="0"/>
              </a:rPr>
              <a:t>President </a:t>
            </a:r>
          </a:p>
          <a:p>
            <a:pPr algn="ctr" eaLnBrk="0" hangingPunct="0"/>
            <a:r>
              <a:rPr lang="en-US" altLang="en-US" sz="2000" b="1" dirty="0">
                <a:solidFill>
                  <a:srgbClr val="333399"/>
                </a:solidFill>
                <a:latin typeface="Garamond" panose="02020404030301010803" pitchFamily="18" charset="0"/>
              </a:rPr>
              <a:t>Capacity Building Solutions Inc.</a:t>
            </a:r>
          </a:p>
          <a:p>
            <a:pPr algn="ctr" eaLnBrk="0" hangingPunct="0"/>
            <a:r>
              <a:rPr lang="en-US" altLang="en-US" sz="2000" b="1" dirty="0">
                <a:solidFill>
                  <a:srgbClr val="333399"/>
                </a:solidFill>
                <a:latin typeface="Garamond" panose="02020404030301010803" pitchFamily="18" charset="0"/>
              </a:rPr>
              <a:t>240/426-4457</a:t>
            </a:r>
          </a:p>
          <a:p>
            <a:pPr algn="ctr" eaLnBrk="0" hangingPunct="0"/>
            <a:r>
              <a:rPr lang="en-US" altLang="en-US" sz="2000" b="1" dirty="0">
                <a:solidFill>
                  <a:schemeClr val="accent2"/>
                </a:solidFill>
                <a:latin typeface="Garamond" panose="02020404030301010803" pitchFamily="18" charset="0"/>
                <a:hlinkClick r:id="rId2"/>
              </a:rPr>
              <a:t>robin_ed@capacity-building.com</a:t>
            </a:r>
            <a:endParaRPr lang="en-US" altLang="en-US" sz="2000" b="1" dirty="0">
              <a:solidFill>
                <a:schemeClr val="accent2"/>
              </a:solidFill>
              <a:latin typeface="Garamond" panose="02020404030301010803" pitchFamily="18" charset="0"/>
            </a:endParaRPr>
          </a:p>
          <a:p>
            <a:pPr algn="ctr" eaLnBrk="0" hangingPunct="0"/>
            <a:r>
              <a:rPr lang="en-US" altLang="en-US" sz="2000" b="1" dirty="0">
                <a:solidFill>
                  <a:schemeClr val="accent2"/>
                </a:solidFill>
                <a:latin typeface="Garamond" panose="02020404030301010803" pitchFamily="18" charset="0"/>
                <a:hlinkClick r:id="rId3"/>
              </a:rPr>
              <a:t>http://www.capacity-building.com</a:t>
            </a:r>
            <a:endParaRPr lang="en-US" altLang="en-US" sz="2000" b="1" dirty="0">
              <a:solidFill>
                <a:schemeClr val="accent2"/>
              </a:solidFill>
              <a:latin typeface="Garamond" panose="02020404030301010803" pitchFamily="18" charset="0"/>
            </a:endParaRPr>
          </a:p>
          <a:p>
            <a:pPr algn="ctr" eaLnBrk="0" hangingPunct="0"/>
            <a:endParaRPr lang="en-US" altLang="en-US" sz="2400" b="1" dirty="0">
              <a:solidFill>
                <a:schemeClr val="accent2"/>
              </a:solidFill>
              <a:latin typeface="Garamond" panose="02020404030301010803" pitchFamily="18" charset="0"/>
            </a:endParaRPr>
          </a:p>
          <a:p>
            <a:pPr algn="ctr" eaLnBrk="0" hangingPunct="0"/>
            <a:endParaRPr lang="en-US" altLang="en-US" sz="2400" b="1" dirty="0">
              <a:solidFill>
                <a:schemeClr val="accent2"/>
              </a:solidFill>
              <a:latin typeface="Garamond" panose="02020404030301010803" pitchFamily="18" charset="0"/>
            </a:endParaRPr>
          </a:p>
        </p:txBody>
      </p:sp>
      <p:sp>
        <p:nvSpPr>
          <p:cNvPr id="70660" name="Rectangle 4">
            <a:extLst>
              <a:ext uri="{FF2B5EF4-FFF2-40B4-BE49-F238E27FC236}">
                <a16:creationId xmlns:a16="http://schemas.microsoft.com/office/drawing/2014/main" id="{0F249FF2-9AF9-4D4F-9319-1648F52E8E71}"/>
              </a:ext>
            </a:extLst>
          </p:cNvPr>
          <p:cNvSpPr>
            <a:spLocks noChangeArrowheads="1"/>
          </p:cNvSpPr>
          <p:nvPr/>
        </p:nvSpPr>
        <p:spPr bwMode="auto">
          <a:xfrm>
            <a:off x="0" y="5943600"/>
            <a:ext cx="1066800" cy="9144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3" name="Graphic 2">
            <a:extLst>
              <a:ext uri="{FF2B5EF4-FFF2-40B4-BE49-F238E27FC236}">
                <a16:creationId xmlns:a16="http://schemas.microsoft.com/office/drawing/2014/main" id="{F8789ACF-EF25-FECD-027C-FF0E4F8E52A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83681" y="475640"/>
            <a:ext cx="3576637" cy="29879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9" name="Text Box 3">
            <a:extLst>
              <a:ext uri="{FF2B5EF4-FFF2-40B4-BE49-F238E27FC236}">
                <a16:creationId xmlns:a16="http://schemas.microsoft.com/office/drawing/2014/main" id="{F8717B20-4CE2-45A2-B0E7-41C6A2BE4CBF}"/>
              </a:ext>
            </a:extLst>
          </p:cNvPr>
          <p:cNvSpPr txBox="1">
            <a:spLocks noChangeArrowheads="1"/>
          </p:cNvSpPr>
          <p:nvPr/>
        </p:nvSpPr>
        <p:spPr bwMode="auto">
          <a:xfrm>
            <a:off x="533400" y="609600"/>
            <a:ext cx="8077200" cy="5401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altLang="en-US" sz="1500" dirty="0">
                <a:solidFill>
                  <a:srgbClr val="333399"/>
                </a:solidFill>
                <a:latin typeface="Arial" panose="020B0604020202020204" pitchFamily="34" charset="0"/>
              </a:rPr>
              <a:t>The task of management is not to apply a formula but to decide issues on a case-by-case basis. No fixed, inflexible rule can ever substitute for the exercise of sound business judgment in the decision-making process.  </a:t>
            </a:r>
          </a:p>
          <a:p>
            <a:pPr algn="ctr" eaLnBrk="0" hangingPunct="0"/>
            <a:r>
              <a:rPr lang="en-US" altLang="en-US" sz="1500" dirty="0">
                <a:solidFill>
                  <a:srgbClr val="333399"/>
                </a:solidFill>
                <a:latin typeface="Arial" panose="020B0604020202020204" pitchFamily="34" charset="0"/>
              </a:rPr>
              <a:t>—Alfred P. Sloan, Jr.</a:t>
            </a:r>
          </a:p>
          <a:p>
            <a:pPr algn="ctr" eaLnBrk="0" hangingPunct="0"/>
            <a:endParaRPr lang="en-US" altLang="en-US" sz="1500" dirty="0">
              <a:solidFill>
                <a:srgbClr val="333399"/>
              </a:solidFill>
              <a:latin typeface="Arial" panose="020B0604020202020204" pitchFamily="34" charset="0"/>
            </a:endParaRPr>
          </a:p>
          <a:p>
            <a:pPr algn="ctr" eaLnBrk="0" hangingPunct="0"/>
            <a:r>
              <a:rPr lang="en-US" altLang="en-US" sz="1500" dirty="0">
                <a:solidFill>
                  <a:srgbClr val="333399"/>
                </a:solidFill>
                <a:latin typeface="Arial" panose="020B0604020202020204" pitchFamily="34" charset="0"/>
              </a:rPr>
              <a:t>If you ask managers what they do, they will most likely tell you they plan, organize, coordinate, and control. Then watch what they do. Don’t be surprised if you can’t relate what you see to those four words.           </a:t>
            </a:r>
          </a:p>
          <a:p>
            <a:pPr algn="ctr" eaLnBrk="0" hangingPunct="0"/>
            <a:r>
              <a:rPr lang="en-US" altLang="en-US" sz="1500" dirty="0">
                <a:solidFill>
                  <a:srgbClr val="333399"/>
                </a:solidFill>
                <a:latin typeface="Arial" panose="020B0604020202020204" pitchFamily="34" charset="0"/>
              </a:rPr>
              <a:t>—</a:t>
            </a:r>
            <a:r>
              <a:rPr lang="en-US" altLang="en-US" sz="1500" i="1" dirty="0">
                <a:solidFill>
                  <a:srgbClr val="333399"/>
                </a:solidFill>
                <a:latin typeface="Arial" panose="020B0604020202020204" pitchFamily="34" charset="0"/>
              </a:rPr>
              <a:t>Henry Mintzberg</a:t>
            </a:r>
          </a:p>
          <a:p>
            <a:pPr algn="ctr" eaLnBrk="0" hangingPunct="0"/>
            <a:endParaRPr lang="en-US" altLang="en-US" sz="1500" dirty="0">
              <a:solidFill>
                <a:srgbClr val="333399"/>
              </a:solidFill>
              <a:latin typeface="Arial" panose="020B0604020202020204" pitchFamily="34" charset="0"/>
            </a:endParaRPr>
          </a:p>
          <a:p>
            <a:pPr algn="ctr" eaLnBrk="0" hangingPunct="0"/>
            <a:r>
              <a:rPr lang="en-US" altLang="en-US" sz="1500" dirty="0">
                <a:solidFill>
                  <a:srgbClr val="333399"/>
                </a:solidFill>
                <a:latin typeface="Arial" panose="020B0604020202020204" pitchFamily="34" charset="0"/>
              </a:rPr>
              <a:t>The true art of management, I believe, lies not in the art of winning, as popular business books so often characterize it; rather, it demands the art of winning assent. It is the art of clearly communicating and diligently monitoring tasks and goals, then fairly rewarding the people who achieve them because they have made a commitment to them on the basis of corporate good and personal interest.</a:t>
            </a:r>
          </a:p>
          <a:p>
            <a:pPr algn="ctr" eaLnBrk="0" hangingPunct="0"/>
            <a:r>
              <a:rPr lang="en-US" altLang="en-US" sz="1500" dirty="0">
                <a:solidFill>
                  <a:srgbClr val="333399"/>
                </a:solidFill>
                <a:latin typeface="Arial" panose="020B0604020202020204" pitchFamily="34" charset="0"/>
              </a:rPr>
              <a:t>—</a:t>
            </a:r>
            <a:r>
              <a:rPr lang="en-US" altLang="en-US" sz="1500" i="1" dirty="0" err="1">
                <a:solidFill>
                  <a:srgbClr val="333399"/>
                </a:solidFill>
                <a:latin typeface="Arial" panose="020B0604020202020204" pitchFamily="34" charset="0"/>
              </a:rPr>
              <a:t>W.Steven</a:t>
            </a:r>
            <a:r>
              <a:rPr lang="en-US" altLang="en-US" sz="1500" i="1" dirty="0">
                <a:solidFill>
                  <a:srgbClr val="333399"/>
                </a:solidFill>
                <a:latin typeface="Arial" panose="020B0604020202020204" pitchFamily="34" charset="0"/>
              </a:rPr>
              <a:t> Brown</a:t>
            </a:r>
          </a:p>
          <a:p>
            <a:pPr algn="ctr" eaLnBrk="0" hangingPunct="0"/>
            <a:endParaRPr lang="en-US" altLang="en-US" sz="1500" dirty="0">
              <a:solidFill>
                <a:srgbClr val="333399"/>
              </a:solidFill>
              <a:latin typeface="Arial" panose="020B0604020202020204" pitchFamily="34" charset="0"/>
            </a:endParaRPr>
          </a:p>
          <a:p>
            <a:pPr algn="ctr" eaLnBrk="0" hangingPunct="0"/>
            <a:r>
              <a:rPr lang="en-US" altLang="en-US" sz="1500" dirty="0">
                <a:solidFill>
                  <a:srgbClr val="333399"/>
                </a:solidFill>
                <a:latin typeface="Arial" panose="020B0604020202020204" pitchFamily="34" charset="0"/>
              </a:rPr>
              <a:t>I don’t know about management techniques as such. I only know about engineering and people. The most important thing is the respect for people within the corporation and so it’s incumbent on the managers to create an environment within a corporation in which all employees are encouraged to take initiatives in carrying out the work, and doing the work with pleasure.</a:t>
            </a:r>
          </a:p>
          <a:p>
            <a:pPr algn="ctr" eaLnBrk="0" hangingPunct="0"/>
            <a:r>
              <a:rPr lang="en-US" altLang="en-US" sz="1500" dirty="0">
                <a:solidFill>
                  <a:srgbClr val="333399"/>
                </a:solidFill>
                <a:latin typeface="Arial" panose="020B0604020202020204" pitchFamily="34" charset="0"/>
              </a:rPr>
              <a:t>—</a:t>
            </a:r>
            <a:r>
              <a:rPr lang="en-US" altLang="en-US" sz="1500" i="1" dirty="0" err="1">
                <a:solidFill>
                  <a:srgbClr val="333399"/>
                </a:solidFill>
                <a:latin typeface="Arial" panose="020B0604020202020204" pitchFamily="34" charset="0"/>
              </a:rPr>
              <a:t>Soichiro</a:t>
            </a:r>
            <a:r>
              <a:rPr lang="en-US" altLang="en-US" sz="1500" i="1" dirty="0">
                <a:solidFill>
                  <a:srgbClr val="333399"/>
                </a:solidFill>
                <a:latin typeface="Arial" panose="020B0604020202020204" pitchFamily="34" charset="0"/>
              </a:rPr>
              <a:t> Honda</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050">
            <a:extLst>
              <a:ext uri="{FF2B5EF4-FFF2-40B4-BE49-F238E27FC236}">
                <a16:creationId xmlns:a16="http://schemas.microsoft.com/office/drawing/2014/main" id="{0220E773-3D20-41E7-8465-49F7FE42E8BF}"/>
              </a:ext>
            </a:extLst>
          </p:cNvPr>
          <p:cNvSpPr>
            <a:spLocks noGrp="1" noChangeArrowheads="1"/>
          </p:cNvSpPr>
          <p:nvPr>
            <p:ph type="title"/>
          </p:nvPr>
        </p:nvSpPr>
        <p:spPr>
          <a:xfrm>
            <a:off x="76200" y="-152400"/>
            <a:ext cx="8686800" cy="1447800"/>
          </a:xfrm>
        </p:spPr>
        <p:txBody>
          <a:bodyPr/>
          <a:lstStyle/>
          <a:p>
            <a:r>
              <a:rPr lang="en-US" altLang="en-US" dirty="0"/>
              <a:t>What is Management?</a:t>
            </a:r>
          </a:p>
        </p:txBody>
      </p:sp>
      <p:sp>
        <p:nvSpPr>
          <p:cNvPr id="378883" name="Rectangle 2051">
            <a:extLst>
              <a:ext uri="{FF2B5EF4-FFF2-40B4-BE49-F238E27FC236}">
                <a16:creationId xmlns:a16="http://schemas.microsoft.com/office/drawing/2014/main" id="{27652BCD-3E0B-45A2-885A-BE6DDBBFDC9F}"/>
              </a:ext>
            </a:extLst>
          </p:cNvPr>
          <p:cNvSpPr>
            <a:spLocks noChangeArrowheads="1"/>
          </p:cNvSpPr>
          <p:nvPr/>
        </p:nvSpPr>
        <p:spPr bwMode="auto">
          <a:xfrm>
            <a:off x="1371600" y="1295400"/>
            <a:ext cx="5943600" cy="3657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884" name="Line 2052">
            <a:extLst>
              <a:ext uri="{FF2B5EF4-FFF2-40B4-BE49-F238E27FC236}">
                <a16:creationId xmlns:a16="http://schemas.microsoft.com/office/drawing/2014/main" id="{39BB4D89-0224-45F0-A108-1DB2D448890A}"/>
              </a:ext>
            </a:extLst>
          </p:cNvPr>
          <p:cNvSpPr>
            <a:spLocks noChangeShapeType="1"/>
          </p:cNvSpPr>
          <p:nvPr/>
        </p:nvSpPr>
        <p:spPr bwMode="auto">
          <a:xfrm>
            <a:off x="4191000" y="49530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885" name="Rectangle 2053">
            <a:extLst>
              <a:ext uri="{FF2B5EF4-FFF2-40B4-BE49-F238E27FC236}">
                <a16:creationId xmlns:a16="http://schemas.microsoft.com/office/drawing/2014/main" id="{7C765783-DB98-46EF-85AD-C6BD7E2F20FA}"/>
              </a:ext>
            </a:extLst>
          </p:cNvPr>
          <p:cNvSpPr>
            <a:spLocks noChangeArrowheads="1"/>
          </p:cNvSpPr>
          <p:nvPr/>
        </p:nvSpPr>
        <p:spPr bwMode="auto">
          <a:xfrm>
            <a:off x="1371600" y="5181600"/>
            <a:ext cx="5943600" cy="1295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887" name="Text Box 2055">
            <a:extLst>
              <a:ext uri="{FF2B5EF4-FFF2-40B4-BE49-F238E27FC236}">
                <a16:creationId xmlns:a16="http://schemas.microsoft.com/office/drawing/2014/main" id="{96C2C923-6C97-4F77-9274-1300FBBA062D}"/>
              </a:ext>
            </a:extLst>
          </p:cNvPr>
          <p:cNvSpPr txBox="1">
            <a:spLocks noChangeArrowheads="1"/>
          </p:cNvSpPr>
          <p:nvPr/>
        </p:nvSpPr>
        <p:spPr bwMode="auto">
          <a:xfrm>
            <a:off x="1447800" y="1371600"/>
            <a:ext cx="594360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i="1" u="sng" dirty="0">
                <a:latin typeface="+mn-lt"/>
              </a:rPr>
              <a:t>Planning and Budgeting</a:t>
            </a:r>
            <a:endParaRPr lang="en-US" altLang="en-US" sz="1500" u="sng" dirty="0">
              <a:latin typeface="+mn-lt"/>
            </a:endParaRPr>
          </a:p>
          <a:p>
            <a:r>
              <a:rPr lang="en-US" altLang="en-US" sz="1500" dirty="0">
                <a:latin typeface="+mn-lt"/>
              </a:rPr>
              <a:t>Establishing detailed steps and  timetables for achieving needed  results, then  allocating the resources necessary to make it happen.</a:t>
            </a:r>
          </a:p>
          <a:p>
            <a:endParaRPr lang="en-US" altLang="en-US" sz="1500" dirty="0">
              <a:latin typeface="+mn-lt"/>
            </a:endParaRPr>
          </a:p>
          <a:p>
            <a:r>
              <a:rPr lang="en-US" altLang="en-US" sz="1500" i="1" u="sng" dirty="0">
                <a:latin typeface="+mn-lt"/>
              </a:rPr>
              <a:t>Organizing and Staffing</a:t>
            </a:r>
            <a:endParaRPr lang="en-US" altLang="en-US" sz="1500" u="sng" dirty="0">
              <a:latin typeface="+mn-lt"/>
            </a:endParaRPr>
          </a:p>
          <a:p>
            <a:r>
              <a:rPr lang="en-US" altLang="en-US" sz="1500" dirty="0">
                <a:latin typeface="+mn-lt"/>
              </a:rPr>
              <a:t>Establishing some structure for  accomplishing plan requirements, staffing that structure with individuals, delegating responsibility and authority for carrying out the plan, providing policies and procedures to help guide people, and creating methods or systems to monitor implementation.</a:t>
            </a:r>
          </a:p>
          <a:p>
            <a:endParaRPr lang="en-US" altLang="en-US" sz="1500" dirty="0">
              <a:latin typeface="+mn-lt"/>
            </a:endParaRPr>
          </a:p>
          <a:p>
            <a:r>
              <a:rPr lang="en-US" altLang="en-US" sz="1500" i="1" u="sng" dirty="0">
                <a:latin typeface="+mn-lt"/>
              </a:rPr>
              <a:t>Controlling and Problem Solving</a:t>
            </a:r>
            <a:endParaRPr lang="en-US" altLang="en-US" sz="1500" u="sng" dirty="0">
              <a:latin typeface="+mn-lt"/>
            </a:endParaRPr>
          </a:p>
          <a:p>
            <a:r>
              <a:rPr lang="en-US" altLang="en-US" sz="1500" dirty="0">
                <a:latin typeface="+mn-lt"/>
              </a:rPr>
              <a:t>Monitoring results, identifying deviations from the plan, then planning and organizing to solve these problems.</a:t>
            </a:r>
          </a:p>
        </p:txBody>
      </p:sp>
      <p:sp>
        <p:nvSpPr>
          <p:cNvPr id="378888" name="Text Box 2056">
            <a:extLst>
              <a:ext uri="{FF2B5EF4-FFF2-40B4-BE49-F238E27FC236}">
                <a16:creationId xmlns:a16="http://schemas.microsoft.com/office/drawing/2014/main" id="{78DDB1C8-DC38-4749-9953-B1F4CC763CDE}"/>
              </a:ext>
            </a:extLst>
          </p:cNvPr>
          <p:cNvSpPr txBox="1">
            <a:spLocks noChangeArrowheads="1"/>
          </p:cNvSpPr>
          <p:nvPr/>
        </p:nvSpPr>
        <p:spPr bwMode="auto">
          <a:xfrm>
            <a:off x="1447800" y="5334000"/>
            <a:ext cx="5959475"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dirty="0">
                <a:latin typeface="+mn-lt"/>
              </a:rPr>
              <a:t>Produces a degree of predictability and order and has the potential to consistently produce the short-term results expected  by various stakeholders (e.g., clients, funders, board, etc.)</a:t>
            </a:r>
          </a:p>
        </p:txBody>
      </p:sp>
      <p:sp>
        <p:nvSpPr>
          <p:cNvPr id="378895" name="Text Box 2063">
            <a:extLst>
              <a:ext uri="{FF2B5EF4-FFF2-40B4-BE49-F238E27FC236}">
                <a16:creationId xmlns:a16="http://schemas.microsoft.com/office/drawing/2014/main" id="{6A9218A4-5C97-4AA9-8F00-39E583F70CFF}"/>
              </a:ext>
            </a:extLst>
          </p:cNvPr>
          <p:cNvSpPr txBox="1">
            <a:spLocks noChangeArrowheads="1"/>
          </p:cNvSpPr>
          <p:nvPr/>
        </p:nvSpPr>
        <p:spPr bwMode="auto">
          <a:xfrm>
            <a:off x="228600" y="1905000"/>
            <a:ext cx="1072409"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dirty="0"/>
              <a:t>Source: </a:t>
            </a:r>
          </a:p>
          <a:p>
            <a:r>
              <a:rPr lang="en-US" altLang="en-US" sz="1400" dirty="0"/>
              <a:t>John Kotter,</a:t>
            </a:r>
          </a:p>
          <a:p>
            <a:r>
              <a:rPr lang="en-US" altLang="en-US" sz="1400" i="1" dirty="0"/>
              <a:t>A Force For</a:t>
            </a:r>
          </a:p>
          <a:p>
            <a:r>
              <a:rPr lang="en-US" altLang="en-US" sz="1400" i="1" dirty="0"/>
              <a:t>Change</a:t>
            </a:r>
            <a:r>
              <a:rPr lang="en-US" altLang="en-US" sz="1400" dirty="0"/>
              <a:t>...</a:t>
            </a:r>
          </a:p>
          <a:p>
            <a:endParaRPr lang="en-US" altLang="en-US" sz="1400" dirty="0"/>
          </a:p>
        </p:txBody>
      </p:sp>
      <p:sp>
        <p:nvSpPr>
          <p:cNvPr id="378896" name="Line 2064">
            <a:extLst>
              <a:ext uri="{FF2B5EF4-FFF2-40B4-BE49-F238E27FC236}">
                <a16:creationId xmlns:a16="http://schemas.microsoft.com/office/drawing/2014/main" id="{276B7C79-A0D5-4DD4-94AC-8040E2ADE50C}"/>
              </a:ext>
            </a:extLst>
          </p:cNvPr>
          <p:cNvSpPr>
            <a:spLocks noChangeShapeType="1"/>
          </p:cNvSpPr>
          <p:nvPr/>
        </p:nvSpPr>
        <p:spPr bwMode="auto">
          <a:xfrm>
            <a:off x="990600" y="990600"/>
            <a:ext cx="716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Text Box 2">
            <a:extLst>
              <a:ext uri="{FF2B5EF4-FFF2-40B4-BE49-F238E27FC236}">
                <a16:creationId xmlns:a16="http://schemas.microsoft.com/office/drawing/2014/main" id="{B068C280-5E5C-4F78-AA84-AA435B66AD27}"/>
              </a:ext>
            </a:extLst>
          </p:cNvPr>
          <p:cNvSpPr txBox="1">
            <a:spLocks noChangeArrowheads="1"/>
          </p:cNvSpPr>
          <p:nvPr/>
        </p:nvSpPr>
        <p:spPr bwMode="auto">
          <a:xfrm>
            <a:off x="5791200" y="6172200"/>
            <a:ext cx="25571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1200" dirty="0">
                <a:solidFill>
                  <a:srgbClr val="333399"/>
                </a:solidFill>
                <a:latin typeface="Garamond" panose="02020404030301010803" pitchFamily="18" charset="0"/>
              </a:rPr>
              <a:t>Source: Peter Drucker</a:t>
            </a:r>
          </a:p>
          <a:p>
            <a:pPr eaLnBrk="0" hangingPunct="0"/>
            <a:r>
              <a:rPr lang="en-US" altLang="en-US" sz="1200" dirty="0">
                <a:solidFill>
                  <a:srgbClr val="333399"/>
                </a:solidFill>
                <a:latin typeface="Garamond" panose="02020404030301010803" pitchFamily="18" charset="0"/>
              </a:rPr>
              <a:t>* Capacity Building Solutions Additions</a:t>
            </a:r>
          </a:p>
        </p:txBody>
      </p:sp>
      <p:sp>
        <p:nvSpPr>
          <p:cNvPr id="379907" name="Rectangle 3">
            <a:extLst>
              <a:ext uri="{FF2B5EF4-FFF2-40B4-BE49-F238E27FC236}">
                <a16:creationId xmlns:a16="http://schemas.microsoft.com/office/drawing/2014/main" id="{305542D2-7609-4B20-A3E1-983F10D2970E}"/>
              </a:ext>
            </a:extLst>
          </p:cNvPr>
          <p:cNvSpPr>
            <a:spLocks noGrp="1" noChangeArrowheads="1"/>
          </p:cNvSpPr>
          <p:nvPr>
            <p:ph type="title"/>
          </p:nvPr>
        </p:nvSpPr>
        <p:spPr>
          <a:xfrm>
            <a:off x="685800" y="533400"/>
            <a:ext cx="7772400" cy="1143000"/>
          </a:xfrm>
        </p:spPr>
        <p:txBody>
          <a:bodyPr/>
          <a:lstStyle/>
          <a:p>
            <a:r>
              <a:rPr lang="en-US" altLang="en-US" sz="3200" dirty="0"/>
              <a:t>An Effective Manager Must be Able to do All of the Following :</a:t>
            </a:r>
            <a:br>
              <a:rPr lang="en-US" altLang="en-US" sz="3200" dirty="0"/>
            </a:br>
            <a:endParaRPr lang="en-US" altLang="en-US" sz="3200" dirty="0"/>
          </a:p>
        </p:txBody>
      </p:sp>
      <p:sp>
        <p:nvSpPr>
          <p:cNvPr id="379908" name="Rectangle 4">
            <a:extLst>
              <a:ext uri="{FF2B5EF4-FFF2-40B4-BE49-F238E27FC236}">
                <a16:creationId xmlns:a16="http://schemas.microsoft.com/office/drawing/2014/main" id="{70D6E5BF-E03E-4005-A5E9-BE5E48B95322}"/>
              </a:ext>
            </a:extLst>
          </p:cNvPr>
          <p:cNvSpPr>
            <a:spLocks noGrp="1" noChangeArrowheads="1"/>
          </p:cNvSpPr>
          <p:nvPr>
            <p:ph type="body" idx="1"/>
          </p:nvPr>
        </p:nvSpPr>
        <p:spPr>
          <a:xfrm>
            <a:off x="533400" y="1600200"/>
            <a:ext cx="7772400" cy="4114800"/>
          </a:xfrm>
        </p:spPr>
        <p:txBody>
          <a:bodyPr/>
          <a:lstStyle/>
          <a:p>
            <a:pPr eaLnBrk="0" hangingPunct="0">
              <a:lnSpc>
                <a:spcPct val="90000"/>
              </a:lnSpc>
              <a:spcBef>
                <a:spcPct val="50000"/>
              </a:spcBef>
            </a:pPr>
            <a:r>
              <a:rPr lang="en-US" altLang="en-US" sz="2200" dirty="0"/>
              <a:t>Set Objectives</a:t>
            </a:r>
          </a:p>
          <a:p>
            <a:pPr eaLnBrk="0" hangingPunct="0">
              <a:lnSpc>
                <a:spcPct val="90000"/>
              </a:lnSpc>
              <a:spcBef>
                <a:spcPct val="50000"/>
              </a:spcBef>
            </a:pPr>
            <a:r>
              <a:rPr lang="en-US" altLang="en-US" sz="2200" dirty="0"/>
              <a:t>Organize (e.g., staff, resources, systems, etc.)</a:t>
            </a:r>
          </a:p>
          <a:p>
            <a:pPr eaLnBrk="0" hangingPunct="0">
              <a:lnSpc>
                <a:spcPct val="90000"/>
              </a:lnSpc>
              <a:spcBef>
                <a:spcPct val="50000"/>
              </a:spcBef>
            </a:pPr>
            <a:r>
              <a:rPr lang="en-US" altLang="en-US" sz="2200" dirty="0"/>
              <a:t>Coach and Communicate</a:t>
            </a:r>
          </a:p>
          <a:p>
            <a:pPr eaLnBrk="0" hangingPunct="0">
              <a:lnSpc>
                <a:spcPct val="90000"/>
              </a:lnSpc>
              <a:spcBef>
                <a:spcPct val="50000"/>
              </a:spcBef>
            </a:pPr>
            <a:r>
              <a:rPr lang="en-US" altLang="en-US" sz="2200" dirty="0"/>
              <a:t>Establish Measurement Tools/Track Progress</a:t>
            </a:r>
          </a:p>
          <a:p>
            <a:pPr eaLnBrk="0" hangingPunct="0">
              <a:lnSpc>
                <a:spcPct val="90000"/>
              </a:lnSpc>
              <a:spcBef>
                <a:spcPct val="50000"/>
              </a:spcBef>
            </a:pPr>
            <a:r>
              <a:rPr lang="en-US" altLang="en-US" sz="2200" dirty="0"/>
              <a:t>Develop People</a:t>
            </a:r>
          </a:p>
          <a:p>
            <a:pPr eaLnBrk="0" hangingPunct="0">
              <a:lnSpc>
                <a:spcPct val="90000"/>
              </a:lnSpc>
              <a:spcBef>
                <a:spcPct val="50000"/>
              </a:spcBef>
            </a:pPr>
            <a:r>
              <a:rPr lang="en-US" altLang="en-US" sz="2200" i="1" dirty="0"/>
              <a:t>Manage to a Bottom Line(s)*</a:t>
            </a:r>
          </a:p>
          <a:p>
            <a:pPr eaLnBrk="0" hangingPunct="0">
              <a:lnSpc>
                <a:spcPct val="90000"/>
              </a:lnSpc>
              <a:spcBef>
                <a:spcPct val="50000"/>
              </a:spcBef>
            </a:pPr>
            <a:r>
              <a:rPr lang="en-US" altLang="en-US" sz="2200" i="1" dirty="0"/>
              <a:t>Foster a Culture of Accountability*</a:t>
            </a:r>
          </a:p>
          <a:p>
            <a:pPr eaLnBrk="0" hangingPunct="0">
              <a:lnSpc>
                <a:spcPct val="90000"/>
              </a:lnSpc>
              <a:spcBef>
                <a:spcPct val="50000"/>
              </a:spcBef>
            </a:pPr>
            <a:r>
              <a:rPr lang="en-US" altLang="en-US" sz="2200" i="1" dirty="0"/>
              <a:t>Focus on Continuous Improvement </a:t>
            </a:r>
          </a:p>
          <a:p>
            <a:pPr eaLnBrk="0" hangingPunct="0">
              <a:lnSpc>
                <a:spcPct val="90000"/>
              </a:lnSpc>
              <a:spcBef>
                <a:spcPct val="50000"/>
              </a:spcBef>
            </a:pPr>
            <a:r>
              <a:rPr lang="en-US" altLang="en-US" sz="2200" i="1" dirty="0"/>
              <a:t>Innovate*</a:t>
            </a:r>
          </a:p>
        </p:txBody>
      </p:sp>
      <p:sp>
        <p:nvSpPr>
          <p:cNvPr id="379909" name="Line 5">
            <a:extLst>
              <a:ext uri="{FF2B5EF4-FFF2-40B4-BE49-F238E27FC236}">
                <a16:creationId xmlns:a16="http://schemas.microsoft.com/office/drawing/2014/main" id="{0EDBDA3E-E7BA-446F-9C0A-0B9C4A914274}"/>
              </a:ext>
            </a:extLst>
          </p:cNvPr>
          <p:cNvSpPr>
            <a:spLocks noChangeShapeType="1"/>
          </p:cNvSpPr>
          <p:nvPr/>
        </p:nvSpPr>
        <p:spPr bwMode="auto">
          <a:xfrm>
            <a:off x="987425" y="1447800"/>
            <a:ext cx="716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a:extLst>
              <a:ext uri="{FF2B5EF4-FFF2-40B4-BE49-F238E27FC236}">
                <a16:creationId xmlns:a16="http://schemas.microsoft.com/office/drawing/2014/main" id="{FC334BBF-3A4C-4343-B4AC-B0B3676C0F8A}"/>
              </a:ext>
            </a:extLst>
          </p:cNvPr>
          <p:cNvSpPr>
            <a:spLocks noGrp="1" noChangeArrowheads="1"/>
          </p:cNvSpPr>
          <p:nvPr>
            <p:ph type="title"/>
          </p:nvPr>
        </p:nvSpPr>
        <p:spPr/>
        <p:txBody>
          <a:bodyPr/>
          <a:lstStyle/>
          <a:p>
            <a:r>
              <a:rPr lang="en-US" altLang="en-US"/>
              <a:t>The Four Elements of Successful Management</a:t>
            </a:r>
          </a:p>
        </p:txBody>
      </p:sp>
      <p:sp>
        <p:nvSpPr>
          <p:cNvPr id="445443" name="Rectangle 3">
            <a:extLst>
              <a:ext uri="{FF2B5EF4-FFF2-40B4-BE49-F238E27FC236}">
                <a16:creationId xmlns:a16="http://schemas.microsoft.com/office/drawing/2014/main" id="{8799F29E-BDA2-440A-817E-CBFA0B3D2964}"/>
              </a:ext>
            </a:extLst>
          </p:cNvPr>
          <p:cNvSpPr>
            <a:spLocks noGrp="1" noChangeArrowheads="1"/>
          </p:cNvSpPr>
          <p:nvPr>
            <p:ph type="body" idx="1"/>
          </p:nvPr>
        </p:nvSpPr>
        <p:spPr>
          <a:xfrm>
            <a:off x="609600" y="1752600"/>
            <a:ext cx="7772400" cy="4114800"/>
          </a:xfrm>
        </p:spPr>
        <p:txBody>
          <a:bodyPr/>
          <a:lstStyle/>
          <a:p>
            <a:pPr>
              <a:lnSpc>
                <a:spcPct val="90000"/>
              </a:lnSpc>
            </a:pPr>
            <a:r>
              <a:rPr lang="en-US" altLang="en-US" sz="2000" b="1"/>
              <a:t>Selecting:</a:t>
            </a:r>
            <a:r>
              <a:rPr lang="en-US" altLang="en-US" sz="2000"/>
              <a:t> Rather than trying to force-fit a good candidate into a vague job slot, carefully define a particular job—then seek the right person to fill it.</a:t>
            </a:r>
          </a:p>
          <a:p>
            <a:pPr>
              <a:lnSpc>
                <a:spcPct val="90000"/>
              </a:lnSpc>
            </a:pPr>
            <a:r>
              <a:rPr lang="en-US" altLang="en-US" sz="2000" b="1"/>
              <a:t>Directing:</a:t>
            </a:r>
            <a:r>
              <a:rPr lang="en-US" altLang="en-US" sz="2000"/>
              <a:t> Nothing works better at moving your employees—and your company—toward organizational goals than strategic plan-based direction.</a:t>
            </a:r>
          </a:p>
          <a:p>
            <a:pPr>
              <a:lnSpc>
                <a:spcPct val="90000"/>
              </a:lnSpc>
            </a:pPr>
            <a:r>
              <a:rPr lang="en-US" altLang="en-US" sz="2000" b="1"/>
              <a:t>Evaluating:</a:t>
            </a:r>
            <a:r>
              <a:rPr lang="en-US" altLang="en-US" sz="2000"/>
              <a:t> When you’ve assigned specific tasks, responsibilities, and objectives with deadlines, then evaluation is simply a matter of determining if the employee has met those goals.</a:t>
            </a:r>
          </a:p>
          <a:p>
            <a:pPr>
              <a:lnSpc>
                <a:spcPct val="90000"/>
              </a:lnSpc>
            </a:pPr>
            <a:r>
              <a:rPr lang="en-US" altLang="en-US" sz="2000" b="1"/>
              <a:t>Rewarding:</a:t>
            </a:r>
            <a:r>
              <a:rPr lang="en-US" altLang="en-US" sz="2000"/>
              <a:t> Sustaining high levels of performance is not just a matter of proper selection, direction and evaluation. It also requires appropriate rewards for actual accomplishments.</a:t>
            </a:r>
          </a:p>
        </p:txBody>
      </p:sp>
      <p:sp>
        <p:nvSpPr>
          <p:cNvPr id="445444" name="Text Box 4">
            <a:extLst>
              <a:ext uri="{FF2B5EF4-FFF2-40B4-BE49-F238E27FC236}">
                <a16:creationId xmlns:a16="http://schemas.microsoft.com/office/drawing/2014/main" id="{CFD1534F-B758-4837-8BE7-44E3C994FC5F}"/>
              </a:ext>
            </a:extLst>
          </p:cNvPr>
          <p:cNvSpPr txBox="1">
            <a:spLocks noChangeArrowheads="1"/>
          </p:cNvSpPr>
          <p:nvPr/>
        </p:nvSpPr>
        <p:spPr bwMode="auto">
          <a:xfrm>
            <a:off x="3124200" y="6324600"/>
            <a:ext cx="394460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1200" dirty="0">
                <a:solidFill>
                  <a:srgbClr val="333399"/>
                </a:solidFill>
                <a:latin typeface="Garamond" panose="02020404030301010803" pitchFamily="18" charset="0"/>
              </a:rPr>
              <a:t>Source: Don Marshall, </a:t>
            </a:r>
            <a:r>
              <a:rPr lang="en-US" altLang="en-US" sz="1200" i="1" dirty="0">
                <a:solidFill>
                  <a:srgbClr val="333399"/>
                </a:solidFill>
                <a:latin typeface="Garamond" panose="02020404030301010803" pitchFamily="18" charset="0"/>
              </a:rPr>
              <a:t>The Four Elements of Successful Management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a:extLst>
              <a:ext uri="{FF2B5EF4-FFF2-40B4-BE49-F238E27FC236}">
                <a16:creationId xmlns:a16="http://schemas.microsoft.com/office/drawing/2014/main" id="{EFE95D15-0104-4633-ADC4-8CE7A9D422DC}"/>
              </a:ext>
            </a:extLst>
          </p:cNvPr>
          <p:cNvSpPr>
            <a:spLocks noGrp="1" noChangeArrowheads="1"/>
          </p:cNvSpPr>
          <p:nvPr>
            <p:ph type="title"/>
          </p:nvPr>
        </p:nvSpPr>
        <p:spPr>
          <a:xfrm>
            <a:off x="762000" y="0"/>
            <a:ext cx="7772400" cy="1143000"/>
          </a:xfrm>
        </p:spPr>
        <p:txBody>
          <a:bodyPr/>
          <a:lstStyle/>
          <a:p>
            <a:r>
              <a:rPr lang="en-US" altLang="en-US" sz="3200"/>
              <a:t>13 Fatal Errors Managers Make</a:t>
            </a:r>
            <a:endParaRPr lang="en-US" altLang="en-US" sz="2800"/>
          </a:p>
        </p:txBody>
      </p:sp>
      <p:sp>
        <p:nvSpPr>
          <p:cNvPr id="443395" name="Rectangle 3">
            <a:extLst>
              <a:ext uri="{FF2B5EF4-FFF2-40B4-BE49-F238E27FC236}">
                <a16:creationId xmlns:a16="http://schemas.microsoft.com/office/drawing/2014/main" id="{4F6F402B-0976-4696-97A7-FE69253DED09}"/>
              </a:ext>
            </a:extLst>
          </p:cNvPr>
          <p:cNvSpPr>
            <a:spLocks noGrp="1" noChangeArrowheads="1"/>
          </p:cNvSpPr>
          <p:nvPr>
            <p:ph type="body" idx="1"/>
          </p:nvPr>
        </p:nvSpPr>
        <p:spPr>
          <a:xfrm>
            <a:off x="533400" y="1371600"/>
            <a:ext cx="7772400" cy="4114800"/>
          </a:xfrm>
        </p:spPr>
        <p:txBody>
          <a:bodyPr/>
          <a:lstStyle/>
          <a:p>
            <a:pPr marL="609600" indent="-609600">
              <a:lnSpc>
                <a:spcPct val="80000"/>
              </a:lnSpc>
              <a:buFontTx/>
              <a:buAutoNum type="arabicPeriod"/>
            </a:pPr>
            <a:r>
              <a:rPr lang="en-US" altLang="en-US" sz="2200"/>
              <a:t>Refusing to accept personal accountability</a:t>
            </a:r>
          </a:p>
          <a:p>
            <a:pPr marL="609600" indent="-609600">
              <a:lnSpc>
                <a:spcPct val="80000"/>
              </a:lnSpc>
              <a:buFontTx/>
              <a:buAutoNum type="arabicPeriod"/>
            </a:pPr>
            <a:r>
              <a:rPr lang="en-US" altLang="en-US" sz="2200"/>
              <a:t>Failing to develop people</a:t>
            </a:r>
          </a:p>
          <a:p>
            <a:pPr marL="609600" indent="-609600">
              <a:lnSpc>
                <a:spcPct val="80000"/>
              </a:lnSpc>
              <a:buFontTx/>
              <a:buAutoNum type="arabicPeriod"/>
            </a:pPr>
            <a:r>
              <a:rPr lang="en-US" altLang="en-US" sz="2200"/>
              <a:t>Trying to control results instead of influencing thinking</a:t>
            </a:r>
          </a:p>
          <a:p>
            <a:pPr marL="609600" indent="-609600">
              <a:lnSpc>
                <a:spcPct val="80000"/>
              </a:lnSpc>
              <a:buFontTx/>
              <a:buAutoNum type="arabicPeriod"/>
            </a:pPr>
            <a:r>
              <a:rPr lang="en-US" altLang="en-US" sz="2200"/>
              <a:t>Joining the wrong crowd</a:t>
            </a:r>
          </a:p>
          <a:p>
            <a:pPr marL="609600" indent="-609600">
              <a:lnSpc>
                <a:spcPct val="80000"/>
              </a:lnSpc>
              <a:buFontTx/>
              <a:buAutoNum type="arabicPeriod"/>
            </a:pPr>
            <a:r>
              <a:rPr lang="en-US" altLang="en-US" sz="2200"/>
              <a:t>Managing everyone the same way</a:t>
            </a:r>
          </a:p>
          <a:p>
            <a:pPr marL="609600" indent="-609600">
              <a:lnSpc>
                <a:spcPct val="80000"/>
              </a:lnSpc>
              <a:buFontTx/>
              <a:buAutoNum type="arabicPeriod"/>
            </a:pPr>
            <a:r>
              <a:rPr lang="en-US" altLang="en-US" sz="2200"/>
              <a:t>Forgetting the importance of profit</a:t>
            </a:r>
          </a:p>
          <a:p>
            <a:pPr marL="609600" indent="-609600">
              <a:lnSpc>
                <a:spcPct val="80000"/>
              </a:lnSpc>
              <a:buFontTx/>
              <a:buAutoNum type="arabicPeriod"/>
            </a:pPr>
            <a:r>
              <a:rPr lang="en-US" altLang="en-US" sz="2200"/>
              <a:t>Concentrating on problems rather than objectives</a:t>
            </a:r>
          </a:p>
          <a:p>
            <a:pPr marL="609600" indent="-609600">
              <a:lnSpc>
                <a:spcPct val="80000"/>
              </a:lnSpc>
              <a:buFontTx/>
              <a:buAutoNum type="arabicPeriod"/>
            </a:pPr>
            <a:r>
              <a:rPr lang="en-US" altLang="en-US" sz="2200"/>
              <a:t>Being a buddy, not a boss</a:t>
            </a:r>
          </a:p>
          <a:p>
            <a:pPr marL="609600" indent="-609600">
              <a:lnSpc>
                <a:spcPct val="80000"/>
              </a:lnSpc>
              <a:buFontTx/>
              <a:buAutoNum type="arabicPeriod"/>
            </a:pPr>
            <a:r>
              <a:rPr lang="en-US" altLang="en-US" sz="2200"/>
              <a:t>Failing to set standards</a:t>
            </a:r>
          </a:p>
          <a:p>
            <a:pPr marL="609600" indent="-609600">
              <a:lnSpc>
                <a:spcPct val="80000"/>
              </a:lnSpc>
              <a:buFontTx/>
              <a:buAutoNum type="arabicPeriod"/>
            </a:pPr>
            <a:r>
              <a:rPr lang="en-US" altLang="en-US" sz="2200"/>
              <a:t>Failing to train your people</a:t>
            </a:r>
          </a:p>
          <a:p>
            <a:pPr marL="609600" indent="-609600">
              <a:lnSpc>
                <a:spcPct val="80000"/>
              </a:lnSpc>
              <a:buFontTx/>
              <a:buAutoNum type="arabicPeriod"/>
            </a:pPr>
            <a:r>
              <a:rPr lang="en-US" altLang="en-US" sz="2200"/>
              <a:t>Condoning incompetence</a:t>
            </a:r>
          </a:p>
          <a:p>
            <a:pPr marL="609600" indent="-609600">
              <a:lnSpc>
                <a:spcPct val="80000"/>
              </a:lnSpc>
              <a:buFontTx/>
              <a:buAutoNum type="arabicPeriod"/>
            </a:pPr>
            <a:r>
              <a:rPr lang="en-US" altLang="en-US" sz="2200"/>
              <a:t>Recognizing only top performers</a:t>
            </a:r>
          </a:p>
          <a:p>
            <a:pPr marL="609600" indent="-609600">
              <a:lnSpc>
                <a:spcPct val="80000"/>
              </a:lnSpc>
              <a:buFontTx/>
              <a:buAutoNum type="arabicPeriod"/>
            </a:pPr>
            <a:r>
              <a:rPr lang="en-US" altLang="en-US" sz="2200"/>
              <a:t>Trying to manipulate people</a:t>
            </a:r>
          </a:p>
        </p:txBody>
      </p:sp>
      <p:sp>
        <p:nvSpPr>
          <p:cNvPr id="443396" name="Text Box 4">
            <a:extLst>
              <a:ext uri="{FF2B5EF4-FFF2-40B4-BE49-F238E27FC236}">
                <a16:creationId xmlns:a16="http://schemas.microsoft.com/office/drawing/2014/main" id="{2EFE24B6-9DCB-4D95-AA0A-7C10AC884227}"/>
              </a:ext>
            </a:extLst>
          </p:cNvPr>
          <p:cNvSpPr txBox="1">
            <a:spLocks noChangeArrowheads="1"/>
          </p:cNvSpPr>
          <p:nvPr/>
        </p:nvSpPr>
        <p:spPr bwMode="auto">
          <a:xfrm>
            <a:off x="3124200" y="6324600"/>
            <a:ext cx="55753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1200" dirty="0">
                <a:solidFill>
                  <a:srgbClr val="333399"/>
                </a:solidFill>
                <a:latin typeface="Garamond" panose="02020404030301010803" pitchFamily="18" charset="0"/>
              </a:rPr>
              <a:t>Source: W. Steven Brown, 13 Fatal Errors Managers Make and How You Can Avoid Them</a:t>
            </a:r>
          </a:p>
        </p:txBody>
      </p:sp>
      <p:sp>
        <p:nvSpPr>
          <p:cNvPr id="443397" name="Line 5">
            <a:extLst>
              <a:ext uri="{FF2B5EF4-FFF2-40B4-BE49-F238E27FC236}">
                <a16:creationId xmlns:a16="http://schemas.microsoft.com/office/drawing/2014/main" id="{D09673F3-F8FA-487A-8CA5-D4AAE4BE9420}"/>
              </a:ext>
            </a:extLst>
          </p:cNvPr>
          <p:cNvSpPr>
            <a:spLocks noChangeShapeType="1"/>
          </p:cNvSpPr>
          <p:nvPr/>
        </p:nvSpPr>
        <p:spPr bwMode="auto">
          <a:xfrm>
            <a:off x="990600" y="1066800"/>
            <a:ext cx="716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a:extLst>
              <a:ext uri="{FF2B5EF4-FFF2-40B4-BE49-F238E27FC236}">
                <a16:creationId xmlns:a16="http://schemas.microsoft.com/office/drawing/2014/main" id="{31E2126C-D3EC-4D95-B998-9323EDE472D3}"/>
              </a:ext>
            </a:extLst>
          </p:cNvPr>
          <p:cNvSpPr>
            <a:spLocks noGrp="1" noChangeArrowheads="1"/>
          </p:cNvSpPr>
          <p:nvPr>
            <p:ph type="title"/>
          </p:nvPr>
        </p:nvSpPr>
        <p:spPr>
          <a:xfrm>
            <a:off x="685800" y="228600"/>
            <a:ext cx="7772400" cy="1028700"/>
          </a:xfrm>
        </p:spPr>
        <p:txBody>
          <a:bodyPr/>
          <a:lstStyle/>
          <a:p>
            <a:r>
              <a:rPr lang="en-US" altLang="en-US" sz="3200" dirty="0"/>
              <a:t>Traits or Tools that Managers Need to Own to be Successful</a:t>
            </a:r>
            <a:endParaRPr lang="en-US" altLang="en-US" sz="2800" dirty="0"/>
          </a:p>
        </p:txBody>
      </p:sp>
      <p:sp>
        <p:nvSpPr>
          <p:cNvPr id="442371" name="Rectangle 3">
            <a:extLst>
              <a:ext uri="{FF2B5EF4-FFF2-40B4-BE49-F238E27FC236}">
                <a16:creationId xmlns:a16="http://schemas.microsoft.com/office/drawing/2014/main" id="{9230A02E-6B04-412B-A63B-C2E4E0342412}"/>
              </a:ext>
            </a:extLst>
          </p:cNvPr>
          <p:cNvSpPr>
            <a:spLocks noGrp="1" noChangeArrowheads="1"/>
          </p:cNvSpPr>
          <p:nvPr>
            <p:ph type="body" idx="1"/>
          </p:nvPr>
        </p:nvSpPr>
        <p:spPr>
          <a:xfrm>
            <a:off x="575129" y="1600200"/>
            <a:ext cx="7772400" cy="4114800"/>
          </a:xfrm>
        </p:spPr>
        <p:txBody>
          <a:bodyPr/>
          <a:lstStyle/>
          <a:p>
            <a:pPr>
              <a:lnSpc>
                <a:spcPct val="80000"/>
              </a:lnSpc>
            </a:pPr>
            <a:r>
              <a:rPr lang="en-US" altLang="en-US" sz="1800" dirty="0"/>
              <a:t>Managers must be action-oriented rather than reaction-oriented</a:t>
            </a:r>
          </a:p>
          <a:p>
            <a:pPr>
              <a:lnSpc>
                <a:spcPct val="80000"/>
              </a:lnSpc>
            </a:pPr>
            <a:r>
              <a:rPr lang="en-US" altLang="en-US" sz="1800" dirty="0"/>
              <a:t>Managers need a sense of completion. Loose ends are not acceptable to good managers</a:t>
            </a:r>
          </a:p>
          <a:p>
            <a:pPr>
              <a:lnSpc>
                <a:spcPct val="80000"/>
              </a:lnSpc>
            </a:pPr>
            <a:r>
              <a:rPr lang="en-US" altLang="en-US" sz="1800" dirty="0"/>
              <a:t>Managers must have a sense of what is important</a:t>
            </a:r>
          </a:p>
          <a:p>
            <a:pPr>
              <a:lnSpc>
                <a:spcPct val="80000"/>
              </a:lnSpc>
            </a:pPr>
            <a:r>
              <a:rPr lang="en-US" altLang="en-US" sz="1800" dirty="0"/>
              <a:t>Mangers need to understand the limits of control that they have over events and people</a:t>
            </a:r>
          </a:p>
          <a:p>
            <a:pPr>
              <a:lnSpc>
                <a:spcPct val="80000"/>
              </a:lnSpc>
            </a:pPr>
            <a:r>
              <a:rPr lang="en-US" altLang="en-US" sz="1800" dirty="0"/>
              <a:t>Mangers need to think in terms of costs and results</a:t>
            </a:r>
          </a:p>
          <a:p>
            <a:pPr>
              <a:lnSpc>
                <a:spcPct val="80000"/>
              </a:lnSpc>
            </a:pPr>
            <a:r>
              <a:rPr lang="en-US" altLang="en-US" sz="1800" dirty="0"/>
              <a:t>Managers need to have and develop a sense of ownership regarding problems and the organization</a:t>
            </a:r>
          </a:p>
          <a:p>
            <a:pPr>
              <a:lnSpc>
                <a:spcPct val="80000"/>
              </a:lnSpc>
            </a:pPr>
            <a:r>
              <a:rPr lang="en-US" altLang="en-US" sz="1800" dirty="0"/>
              <a:t>Managers need mental toughness when it comes to handling disappointments, adversity and resistance</a:t>
            </a:r>
          </a:p>
          <a:p>
            <a:pPr>
              <a:lnSpc>
                <a:spcPct val="80000"/>
              </a:lnSpc>
            </a:pPr>
            <a:r>
              <a:rPr lang="en-US" altLang="en-US" sz="1800" dirty="0"/>
              <a:t>Managers need to become comfortable with being uncomfortable</a:t>
            </a:r>
          </a:p>
          <a:p>
            <a:pPr>
              <a:lnSpc>
                <a:spcPct val="80000"/>
              </a:lnSpc>
            </a:pPr>
            <a:r>
              <a:rPr lang="en-US" altLang="en-US" sz="1800" dirty="0"/>
              <a:t>Managers need to avoid being intimidated by people or events</a:t>
            </a:r>
          </a:p>
          <a:p>
            <a:pPr>
              <a:lnSpc>
                <a:spcPct val="80000"/>
              </a:lnSpc>
            </a:pPr>
            <a:r>
              <a:rPr lang="en-US" altLang="en-US" sz="1800" dirty="0"/>
              <a:t>Managers should avoid becoming committed to processes rather than service or effectiveness</a:t>
            </a:r>
          </a:p>
          <a:p>
            <a:pPr>
              <a:lnSpc>
                <a:spcPct val="80000"/>
              </a:lnSpc>
            </a:pPr>
            <a:r>
              <a:rPr lang="en-US" altLang="en-US" sz="1800" dirty="0"/>
              <a:t>Managers must understand that an individual’s ethic or personality can’t always be changed. Often the only way to change the culture of a business environment is to change the types of people working there</a:t>
            </a:r>
          </a:p>
        </p:txBody>
      </p:sp>
      <p:sp>
        <p:nvSpPr>
          <p:cNvPr id="442372" name="Text Box 4">
            <a:extLst>
              <a:ext uri="{FF2B5EF4-FFF2-40B4-BE49-F238E27FC236}">
                <a16:creationId xmlns:a16="http://schemas.microsoft.com/office/drawing/2014/main" id="{458E4318-8CF9-4A38-9713-D7FF2D16910F}"/>
              </a:ext>
            </a:extLst>
          </p:cNvPr>
          <p:cNvSpPr txBox="1">
            <a:spLocks noChangeArrowheads="1"/>
          </p:cNvSpPr>
          <p:nvPr/>
        </p:nvSpPr>
        <p:spPr bwMode="auto">
          <a:xfrm>
            <a:off x="3886200" y="6400800"/>
            <a:ext cx="411292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1200" dirty="0">
                <a:solidFill>
                  <a:srgbClr val="333399"/>
                </a:solidFill>
                <a:latin typeface="Garamond" panose="02020404030301010803" pitchFamily="18" charset="0"/>
              </a:rPr>
              <a:t>Source: Don R. Marshall, </a:t>
            </a:r>
            <a:r>
              <a:rPr lang="en-US" altLang="en-US" sz="1200" i="1" dirty="0">
                <a:solidFill>
                  <a:srgbClr val="333399"/>
                </a:solidFill>
                <a:latin typeface="Garamond" panose="02020404030301010803" pitchFamily="18" charset="0"/>
              </a:rPr>
              <a:t>The Four Elements of Successful Management</a:t>
            </a:r>
          </a:p>
        </p:txBody>
      </p:sp>
      <p:sp>
        <p:nvSpPr>
          <p:cNvPr id="442373" name="Line 5">
            <a:extLst>
              <a:ext uri="{FF2B5EF4-FFF2-40B4-BE49-F238E27FC236}">
                <a16:creationId xmlns:a16="http://schemas.microsoft.com/office/drawing/2014/main" id="{C0D617E6-EC67-48F0-BA66-44AC8D6186D0}"/>
              </a:ext>
            </a:extLst>
          </p:cNvPr>
          <p:cNvSpPr>
            <a:spLocks noChangeShapeType="1"/>
          </p:cNvSpPr>
          <p:nvPr/>
        </p:nvSpPr>
        <p:spPr bwMode="auto">
          <a:xfrm>
            <a:off x="987425" y="1371600"/>
            <a:ext cx="716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1026">
            <a:extLst>
              <a:ext uri="{FF2B5EF4-FFF2-40B4-BE49-F238E27FC236}">
                <a16:creationId xmlns:a16="http://schemas.microsoft.com/office/drawing/2014/main" id="{9634F413-ECDA-42DA-A2A2-77589A2210DE}"/>
              </a:ext>
            </a:extLst>
          </p:cNvPr>
          <p:cNvSpPr>
            <a:spLocks noGrp="1" noChangeArrowheads="1"/>
          </p:cNvSpPr>
          <p:nvPr>
            <p:ph type="title"/>
          </p:nvPr>
        </p:nvSpPr>
        <p:spPr>
          <a:xfrm>
            <a:off x="762000" y="381000"/>
            <a:ext cx="7772400" cy="1143000"/>
          </a:xfrm>
        </p:spPr>
        <p:txBody>
          <a:bodyPr/>
          <a:lstStyle/>
          <a:p>
            <a:r>
              <a:rPr lang="en-US" altLang="en-US" sz="3200" dirty="0"/>
              <a:t>Actions that Lead to High-Value Management</a:t>
            </a:r>
            <a:br>
              <a:rPr lang="en-US" altLang="en-US" sz="3200" dirty="0"/>
            </a:br>
            <a:endParaRPr lang="en-US" altLang="en-US" sz="2400" dirty="0"/>
          </a:p>
        </p:txBody>
      </p:sp>
      <p:sp>
        <p:nvSpPr>
          <p:cNvPr id="380931" name="Rectangle 1027">
            <a:extLst>
              <a:ext uri="{FF2B5EF4-FFF2-40B4-BE49-F238E27FC236}">
                <a16:creationId xmlns:a16="http://schemas.microsoft.com/office/drawing/2014/main" id="{44511828-BB86-40F8-86FC-7D5EC3F836F5}"/>
              </a:ext>
            </a:extLst>
          </p:cNvPr>
          <p:cNvSpPr>
            <a:spLocks noGrp="1" noChangeArrowheads="1"/>
          </p:cNvSpPr>
          <p:nvPr>
            <p:ph type="body" idx="1"/>
          </p:nvPr>
        </p:nvSpPr>
        <p:spPr>
          <a:xfrm>
            <a:off x="609600" y="1752600"/>
            <a:ext cx="7772400" cy="4114800"/>
          </a:xfrm>
        </p:spPr>
        <p:txBody>
          <a:bodyPr/>
          <a:lstStyle/>
          <a:p>
            <a:pPr>
              <a:lnSpc>
                <a:spcPct val="80000"/>
              </a:lnSpc>
            </a:pPr>
            <a:r>
              <a:rPr lang="en-US" altLang="en-US" sz="1800" dirty="0"/>
              <a:t>Fostering a sense of empowerment</a:t>
            </a:r>
          </a:p>
          <a:p>
            <a:pPr>
              <a:lnSpc>
                <a:spcPct val="80000"/>
              </a:lnSpc>
            </a:pPr>
            <a:r>
              <a:rPr lang="en-US" altLang="en-US" sz="1800" dirty="0"/>
              <a:t>Providing a learning environment</a:t>
            </a:r>
          </a:p>
          <a:p>
            <a:pPr>
              <a:lnSpc>
                <a:spcPct val="80000"/>
              </a:lnSpc>
            </a:pPr>
            <a:r>
              <a:rPr lang="en-US" altLang="en-US" sz="1800" dirty="0"/>
              <a:t>Making the corporate vision and values a reality</a:t>
            </a:r>
          </a:p>
          <a:p>
            <a:pPr>
              <a:lnSpc>
                <a:spcPct val="80000"/>
              </a:lnSpc>
            </a:pPr>
            <a:r>
              <a:rPr lang="en-US" altLang="en-US" sz="1800" dirty="0"/>
              <a:t>Staying current and flexible</a:t>
            </a:r>
          </a:p>
          <a:p>
            <a:pPr>
              <a:lnSpc>
                <a:spcPct val="80000"/>
              </a:lnSpc>
            </a:pPr>
            <a:r>
              <a:rPr lang="en-US" altLang="en-US" sz="1800" dirty="0"/>
              <a:t>Practicing preventive management</a:t>
            </a:r>
          </a:p>
          <a:p>
            <a:pPr>
              <a:lnSpc>
                <a:spcPct val="80000"/>
              </a:lnSpc>
            </a:pPr>
            <a:r>
              <a:rPr lang="en-US" altLang="en-US" sz="1800" dirty="0"/>
              <a:t>Focusing on customer service and quality improvement</a:t>
            </a:r>
          </a:p>
          <a:p>
            <a:pPr>
              <a:lnSpc>
                <a:spcPct val="80000"/>
              </a:lnSpc>
            </a:pPr>
            <a:r>
              <a:rPr lang="en-US" altLang="en-US" sz="1800" dirty="0"/>
              <a:t>Managing the white spaces</a:t>
            </a:r>
          </a:p>
          <a:p>
            <a:pPr>
              <a:lnSpc>
                <a:spcPct val="80000"/>
              </a:lnSpc>
            </a:pPr>
            <a:r>
              <a:rPr lang="en-US" altLang="en-US" sz="1800" dirty="0"/>
              <a:t>Team facilitation</a:t>
            </a:r>
          </a:p>
          <a:p>
            <a:pPr>
              <a:lnSpc>
                <a:spcPct val="80000"/>
              </a:lnSpc>
            </a:pPr>
            <a:r>
              <a:rPr lang="en-US" altLang="en-US" sz="1800" dirty="0"/>
              <a:t>Managing conflicts within and outside a team</a:t>
            </a:r>
          </a:p>
          <a:p>
            <a:pPr>
              <a:lnSpc>
                <a:spcPct val="80000"/>
              </a:lnSpc>
            </a:pPr>
            <a:r>
              <a:rPr lang="en-US" altLang="en-US" sz="1800" dirty="0"/>
              <a:t>Coaching and counseling in team settings</a:t>
            </a:r>
          </a:p>
          <a:p>
            <a:pPr>
              <a:lnSpc>
                <a:spcPct val="80000"/>
              </a:lnSpc>
            </a:pPr>
            <a:r>
              <a:rPr lang="en-US" altLang="en-US" sz="1800" dirty="0"/>
              <a:t>Maintaining team momentum as you reach your goal</a:t>
            </a:r>
          </a:p>
          <a:p>
            <a:pPr>
              <a:lnSpc>
                <a:spcPct val="80000"/>
              </a:lnSpc>
            </a:pPr>
            <a:r>
              <a:rPr lang="en-US" altLang="en-US" sz="1800" dirty="0"/>
              <a:t>Developing and teaching life skills</a:t>
            </a:r>
          </a:p>
          <a:p>
            <a:pPr>
              <a:lnSpc>
                <a:spcPct val="80000"/>
              </a:lnSpc>
            </a:pPr>
            <a:r>
              <a:rPr lang="en-US" altLang="en-US" sz="1800" dirty="0"/>
              <a:t>Networking and political know-how</a:t>
            </a:r>
          </a:p>
          <a:p>
            <a:pPr>
              <a:lnSpc>
                <a:spcPct val="80000"/>
              </a:lnSpc>
            </a:pPr>
            <a:r>
              <a:rPr lang="en-US" altLang="en-US" sz="1800" dirty="0"/>
              <a:t>Looking beyond today’s job</a:t>
            </a:r>
          </a:p>
          <a:p>
            <a:pPr>
              <a:lnSpc>
                <a:spcPct val="80000"/>
              </a:lnSpc>
            </a:pPr>
            <a:endParaRPr lang="en-US" altLang="en-US" sz="2200" dirty="0"/>
          </a:p>
        </p:txBody>
      </p:sp>
      <p:sp>
        <p:nvSpPr>
          <p:cNvPr id="380932" name="Text Box 1028">
            <a:extLst>
              <a:ext uri="{FF2B5EF4-FFF2-40B4-BE49-F238E27FC236}">
                <a16:creationId xmlns:a16="http://schemas.microsoft.com/office/drawing/2014/main" id="{A2C0C847-79DB-4154-973C-BAF6E9955F8E}"/>
              </a:ext>
            </a:extLst>
          </p:cNvPr>
          <p:cNvSpPr txBox="1">
            <a:spLocks noChangeArrowheads="1"/>
          </p:cNvSpPr>
          <p:nvPr/>
        </p:nvSpPr>
        <p:spPr bwMode="auto">
          <a:xfrm>
            <a:off x="5029200" y="6248400"/>
            <a:ext cx="30813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1200">
                <a:solidFill>
                  <a:srgbClr val="333399"/>
                </a:solidFill>
                <a:latin typeface="Garamond" panose="02020404030301010803" pitchFamily="18" charset="0"/>
              </a:rPr>
              <a:t>Source: Stone &amp; Sachs, The High Value Manager</a:t>
            </a:r>
          </a:p>
        </p:txBody>
      </p:sp>
      <p:sp>
        <p:nvSpPr>
          <p:cNvPr id="380933" name="Line 1029">
            <a:extLst>
              <a:ext uri="{FF2B5EF4-FFF2-40B4-BE49-F238E27FC236}">
                <a16:creationId xmlns:a16="http://schemas.microsoft.com/office/drawing/2014/main" id="{F4047931-F01D-4F2B-B6E0-86A7F4993063}"/>
              </a:ext>
            </a:extLst>
          </p:cNvPr>
          <p:cNvSpPr>
            <a:spLocks noChangeShapeType="1"/>
          </p:cNvSpPr>
          <p:nvPr/>
        </p:nvSpPr>
        <p:spPr bwMode="auto">
          <a:xfrm>
            <a:off x="1066800" y="1524000"/>
            <a:ext cx="716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a:extLst>
              <a:ext uri="{FF2B5EF4-FFF2-40B4-BE49-F238E27FC236}">
                <a16:creationId xmlns:a16="http://schemas.microsoft.com/office/drawing/2014/main" id="{B921525A-6E70-4911-A67D-B6458BD28FB5}"/>
              </a:ext>
            </a:extLst>
          </p:cNvPr>
          <p:cNvSpPr>
            <a:spLocks noGrp="1" noChangeArrowheads="1"/>
          </p:cNvSpPr>
          <p:nvPr>
            <p:ph type="title"/>
          </p:nvPr>
        </p:nvSpPr>
        <p:spPr>
          <a:xfrm>
            <a:off x="609600" y="228600"/>
            <a:ext cx="7772400" cy="1143000"/>
          </a:xfrm>
        </p:spPr>
        <p:txBody>
          <a:bodyPr/>
          <a:lstStyle/>
          <a:p>
            <a:r>
              <a:rPr lang="en-US" altLang="en-US"/>
              <a:t>Management Improvement Ideas</a:t>
            </a:r>
          </a:p>
        </p:txBody>
      </p:sp>
      <p:sp>
        <p:nvSpPr>
          <p:cNvPr id="446467" name="Rectangle 3">
            <a:extLst>
              <a:ext uri="{FF2B5EF4-FFF2-40B4-BE49-F238E27FC236}">
                <a16:creationId xmlns:a16="http://schemas.microsoft.com/office/drawing/2014/main" id="{E6443960-5918-4BA7-A2C0-C9638A383817}"/>
              </a:ext>
            </a:extLst>
          </p:cNvPr>
          <p:cNvSpPr>
            <a:spLocks noGrp="1" noChangeArrowheads="1"/>
          </p:cNvSpPr>
          <p:nvPr>
            <p:ph type="body" idx="1"/>
          </p:nvPr>
        </p:nvSpPr>
        <p:spPr>
          <a:xfrm>
            <a:off x="609600" y="1524000"/>
            <a:ext cx="7772400" cy="4114800"/>
          </a:xfrm>
        </p:spPr>
        <p:txBody>
          <a:bodyPr/>
          <a:lstStyle/>
          <a:p>
            <a:pPr marL="457200" indent="-457200">
              <a:lnSpc>
                <a:spcPct val="90000"/>
              </a:lnSpc>
              <a:spcBef>
                <a:spcPct val="0"/>
              </a:spcBef>
              <a:buFont typeface="+mj-lt"/>
              <a:buAutoNum type="arabicPeriod"/>
            </a:pPr>
            <a:r>
              <a:rPr lang="en-US" altLang="en-US" sz="1900" dirty="0"/>
              <a:t>Identify and manage to clear performance standards for each staff person and for the department/program as a whole</a:t>
            </a:r>
          </a:p>
          <a:p>
            <a:pPr marL="457200" indent="-457200">
              <a:lnSpc>
                <a:spcPct val="90000"/>
              </a:lnSpc>
              <a:spcBef>
                <a:spcPct val="0"/>
              </a:spcBef>
              <a:buFont typeface="+mj-lt"/>
              <a:buAutoNum type="arabicPeriod"/>
            </a:pPr>
            <a:r>
              <a:rPr lang="en-US" altLang="en-US" sz="1900" dirty="0"/>
              <a:t>Create internal best practices wherever possible; use this information to guide performance</a:t>
            </a:r>
          </a:p>
          <a:p>
            <a:pPr marL="457200" indent="-457200">
              <a:lnSpc>
                <a:spcPct val="90000"/>
              </a:lnSpc>
              <a:spcBef>
                <a:spcPct val="0"/>
              </a:spcBef>
              <a:buFont typeface="+mj-lt"/>
              <a:buAutoNum type="arabicPeriod"/>
            </a:pPr>
            <a:r>
              <a:rPr lang="en-US" altLang="en-US" sz="1900" dirty="0"/>
              <a:t>Design a formal management system that tracks and forecasts volume and service requirements; be wary of being too ad hoc</a:t>
            </a:r>
          </a:p>
          <a:p>
            <a:pPr marL="457200" indent="-457200">
              <a:lnSpc>
                <a:spcPct val="90000"/>
              </a:lnSpc>
              <a:spcBef>
                <a:spcPct val="0"/>
              </a:spcBef>
              <a:buFont typeface="+mj-lt"/>
              <a:buAutoNum type="arabicPeriod"/>
            </a:pPr>
            <a:r>
              <a:rPr lang="en-US" altLang="en-US" sz="1900" dirty="0"/>
              <a:t>Create staffing plans and hours of operation based on true volume patterns (daily, weekly, and seasonally)</a:t>
            </a:r>
          </a:p>
          <a:p>
            <a:pPr marL="457200" indent="-457200">
              <a:lnSpc>
                <a:spcPct val="90000"/>
              </a:lnSpc>
              <a:spcBef>
                <a:spcPct val="0"/>
              </a:spcBef>
              <a:buFont typeface="+mj-lt"/>
              <a:buAutoNum type="arabicPeriod"/>
            </a:pPr>
            <a:r>
              <a:rPr lang="en-US" altLang="en-US" sz="1900" dirty="0"/>
              <a:t>Weigh the pros and cons of block scheduling versus appointment scheduling; consider hybrid approaches</a:t>
            </a:r>
          </a:p>
          <a:p>
            <a:pPr marL="457200" indent="-457200">
              <a:lnSpc>
                <a:spcPct val="90000"/>
              </a:lnSpc>
              <a:spcBef>
                <a:spcPct val="0"/>
              </a:spcBef>
              <a:buFont typeface="+mj-lt"/>
              <a:buAutoNum type="arabicPeriod"/>
            </a:pPr>
            <a:r>
              <a:rPr lang="en-US" altLang="en-US" sz="1900" dirty="0"/>
              <a:t>Cross-train staff as widely as possible</a:t>
            </a:r>
          </a:p>
          <a:p>
            <a:pPr marL="457200" indent="-457200">
              <a:lnSpc>
                <a:spcPct val="90000"/>
              </a:lnSpc>
              <a:spcBef>
                <a:spcPct val="0"/>
              </a:spcBef>
              <a:buFont typeface="+mj-lt"/>
              <a:buAutoNum type="arabicPeriod"/>
            </a:pPr>
            <a:r>
              <a:rPr lang="en-US" altLang="en-US" sz="1900" dirty="0"/>
              <a:t>Share staff across programs or departments based on actual resource needs rather than departmental budgeting </a:t>
            </a:r>
          </a:p>
          <a:p>
            <a:pPr marL="457200" indent="-457200">
              <a:lnSpc>
                <a:spcPct val="90000"/>
              </a:lnSpc>
              <a:spcBef>
                <a:spcPct val="0"/>
              </a:spcBef>
              <a:buFont typeface="+mj-lt"/>
              <a:buAutoNum type="arabicPeriod"/>
            </a:pPr>
            <a:r>
              <a:rPr lang="en-US" altLang="en-US" sz="1900" dirty="0"/>
              <a:t>Develop interdepartmental quality control and process checklists </a:t>
            </a:r>
          </a:p>
          <a:p>
            <a:pPr>
              <a:lnSpc>
                <a:spcPct val="90000"/>
              </a:lnSpc>
              <a:spcBef>
                <a:spcPct val="0"/>
              </a:spcBef>
            </a:pPr>
            <a:endParaRPr lang="en-US" altLang="en-US" sz="1900" dirty="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99"/>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2284</TotalTime>
  <Words>1216</Words>
  <Application>Microsoft Office PowerPoint</Application>
  <PresentationFormat>On-screen Show (4:3)</PresentationFormat>
  <Paragraphs>113</Paragraphs>
  <Slides>11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Garamond</vt:lpstr>
      <vt:lpstr>Times New Roman</vt:lpstr>
      <vt:lpstr>Default Design</vt:lpstr>
      <vt:lpstr>Bitmap Image</vt:lpstr>
      <vt:lpstr>Management Development Discussion Slides  </vt:lpstr>
      <vt:lpstr>PowerPoint Presentation</vt:lpstr>
      <vt:lpstr>What is Management?</vt:lpstr>
      <vt:lpstr>An Effective Manager Must be Able to do All of the Following : </vt:lpstr>
      <vt:lpstr>The Four Elements of Successful Management</vt:lpstr>
      <vt:lpstr>13 Fatal Errors Managers Make</vt:lpstr>
      <vt:lpstr>Traits or Tools that Managers Need to Own to be Successful</vt:lpstr>
      <vt:lpstr>Actions that Lead to High-Value Management </vt:lpstr>
      <vt:lpstr>Management Improvement Ideas</vt:lpstr>
      <vt:lpstr>Management Improvement Ideas</vt:lpstr>
      <vt:lpstr>PowerPoint Presentation</vt:lpstr>
    </vt:vector>
  </TitlesOfParts>
  <Company>Network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Paving Pathways to Sustainability   Second Group Meeting May 14, 2002 </dc:title>
  <dc:creator>Katie McNerney</dc:creator>
  <cp:lastModifiedBy>Edward Robinson</cp:lastModifiedBy>
  <cp:revision>283</cp:revision>
  <dcterms:created xsi:type="dcterms:W3CDTF">2002-05-10T16:26:24Z</dcterms:created>
  <dcterms:modified xsi:type="dcterms:W3CDTF">2024-05-27T17:34:16Z</dcterms:modified>
</cp:coreProperties>
</file>